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6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28" r:id="rId15"/>
    <p:sldId id="327" r:id="rId16"/>
    <p:sldId id="329" r:id="rId17"/>
    <p:sldId id="271" r:id="rId18"/>
    <p:sldId id="272" r:id="rId19"/>
    <p:sldId id="273" r:id="rId20"/>
    <p:sldId id="34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30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39" r:id="rId54"/>
    <p:sldId id="331" r:id="rId55"/>
    <p:sldId id="332" r:id="rId56"/>
    <p:sldId id="333" r:id="rId57"/>
    <p:sldId id="334" r:id="rId58"/>
    <p:sldId id="335" r:id="rId59"/>
    <p:sldId id="336" r:id="rId60"/>
    <p:sldId id="338" r:id="rId61"/>
    <p:sldId id="259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841828-38AA-4414-960E-33F1A669A628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028843-CB03-41BB-A52C-106D080CD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4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2E3068-6908-458A-92EF-7EDA8AFFA21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9273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6ACB37-414F-4229-88E2-7A240F1099B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31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BDD467-6424-4B64-801F-074291AF132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57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1BD97-72C8-4D3D-BDC1-5A80D95B625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93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726535-31B5-4EA3-B49C-7BE0BB6E3097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342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B929B1-74D6-4DB4-A679-1A3E191471E4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1430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CF03C0-41B0-4597-801A-8AC43629A6D2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8580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5EDEF6-D7E6-41D1-97A2-B421CC70C587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9729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967E10-0066-4A57-977C-4574FD17ACDC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1055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819EFC-6E95-4125-88F3-414F44FE74A5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4395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C1B3FF-499C-4085-B92F-10EE6C01C69C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87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E8E86-14F7-4215-A917-CA788F61E89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713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863C86-EED0-4E4E-B2EB-ECD1546F6F31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2933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D25F50-AA02-40C7-8B74-B0B2F6B909E0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9327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503EF8-5070-4A5C-9B5D-A22281455205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9375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4F6E43-AA65-456F-A611-CB15DBAABCCF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4495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611B93-390F-4017-BB53-A824848F7287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5651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0CCDF-040A-4ADA-AD3E-C155B6D33B06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1313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90CB0B-0370-43CE-849F-326182BE3B9D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8453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70B243-4D35-490E-A4FE-E9814FB1A1BA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1967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C3AA5D-F040-4EC4-8C16-25513BF1D6EC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7981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19FEE4-EAD1-4396-A561-7EC164EC8788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33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37CE13-C622-427D-B8AD-44C7A254EAD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50180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E76E7B-2345-45BC-806B-4B5B1B8E4F0B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9332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56D37-9336-4E73-9EAC-5C71DD5B889E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5692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AED83-C64D-4D35-8D81-A51AD2EB22CE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4540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D074E3-BBB0-478F-8F40-44C044EB2545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9416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F075D6-241D-4EC5-BAFE-6AEF02CC8F12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58433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205814-F03F-4AF5-87C2-0A92F1BE220D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3327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6F635D-1C42-4AD5-89C2-151F3E7EAE21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8007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0279D0-44DC-46B1-8DA8-8C22C308D335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56670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C23ED3-CB47-455F-A0A4-C0849D64F03B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40310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B32D71-7219-4CA9-8828-A84A6D980AA0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444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66614-D139-46D6-AE9C-BAE78321AF7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10221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417BBC-EE1E-43C2-8E43-1DBDED2417A0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00511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F8B55-6BB2-41AD-B548-BE7055631B50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50495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83EAB5-3A77-4BE0-93FD-5BBFCF7DBB96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64273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8455A0-0D56-4628-AE0E-D3201B5489DC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622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C46A01-B967-4EAF-B93B-81EA31B3B25C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54671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0C33B3-D40A-4E3D-9091-81623DAB1423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71647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E6D87-3667-44B3-AB7D-C18438428177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19672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1AE1EA-C00F-4F34-9534-93460F7638FD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78431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B145AB-30D7-4C9E-A187-256B8B59F08C}" type="slidenum">
              <a:rPr lang="en-US" altLang="en-US" smtClean="0"/>
              <a:pPr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817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251785-B845-455C-ADF9-F92D6F4827A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567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465FCA-F15D-4CB2-BAD1-FF89AA32B57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1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FB8B86-5227-4371-8138-7B1A198E5DA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7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D01DD2-8469-4040-AD57-ECD9841099D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1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467989-70C6-46CD-B3EE-AC4D486F60D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6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EF4C6-6F7F-4077-8EAA-3737A988B2F3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85A-B523-4037-94DF-0857CB4C4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4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8DCB-E529-4550-B1A1-7C7B0DD38AAE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C229-8F21-400A-B7EB-ECE2D869C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80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F8247-608D-43AB-B8E5-9AD6C54950C7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E58C-CDCB-4A90-97B4-B0C6CBD12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23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1F7B-17A9-412D-8001-343579DF3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Keio University  |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Intrax </a:t>
            </a:r>
            <a:r>
              <a:rPr lang="en-US"/>
              <a:t> San Francisco</a:t>
            </a:r>
          </a:p>
        </p:txBody>
      </p:sp>
    </p:spTree>
    <p:extLst>
      <p:ext uri="{BB962C8B-B14F-4D97-AF65-F5344CB8AC3E}">
        <p14:creationId xmlns:p14="http://schemas.microsoft.com/office/powerpoint/2010/main" val="1745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B476-4AB9-45BA-854C-4B2CD1086EFF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402F-4019-4C4B-BDC9-C2F24C8C9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683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6788-98D6-40E6-AE4C-12DD41BE5AF0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1AD5-6D91-49D8-B1B1-0566A465A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38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AD5D-77C6-4C63-8B8B-6DFAA5AAEF6E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3E60-65E3-4BAA-AE56-C1EA0843C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99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7ED634-4801-4B4D-BE4C-E57927FBB63D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A5D36-8CE9-4D3A-80DC-2AE0E67C4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4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049-B7D6-4DAA-989D-2C0D6A220BED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D6DA-16E7-4BF8-893F-B978B329E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88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3D1855-57A2-490A-B58B-F86CFA7FDF47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678D-E66C-4D5A-80F2-0CA04C95E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FF8A63-D62B-48EF-A672-B5941AAA2366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92C9-47AA-4BBE-B7C8-AA8C310BA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9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F0B2E5-B438-41A2-8B2A-28E6DFC21623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F297AA-F9E3-4940-BFC0-0CFD3AC8B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47" r:id="rId4"/>
    <p:sldLayoutId id="2147484048" r:id="rId5"/>
    <p:sldLayoutId id="2147484055" r:id="rId6"/>
    <p:sldLayoutId id="2147484049" r:id="rId7"/>
    <p:sldLayoutId id="2147484056" r:id="rId8"/>
    <p:sldLayoutId id="2147484057" r:id="rId9"/>
    <p:sldLayoutId id="2147484050" r:id="rId10"/>
    <p:sldLayoutId id="21474840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Cambridge Summer Institute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David Robinson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0" dirty="0" smtClean="0"/>
              <a:t>© D. Robinson, </a:t>
            </a:r>
            <a:r>
              <a:rPr lang="en-US" altLang="en-US" b="0" dirty="0" smtClean="0"/>
              <a:t>2018</a:t>
            </a:r>
            <a:endParaRPr lang="en-US" altLang="en-US" b="0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4600" y="1905000"/>
            <a:ext cx="571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Lecture 1:  Business Model Development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              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+mn-lt"/>
              </a:rPr>
              <a:t>New Products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3. Create a </a:t>
            </a:r>
            <a:br>
              <a:rPr lang="en-US" sz="4000" smtClean="0"/>
            </a:br>
            <a:r>
              <a:rPr lang="en-US" sz="4000" smtClean="0"/>
              <a:t>Harmonious Marketing Mix</a:t>
            </a:r>
            <a:endParaRPr lang="en-US" sz="3200" smtClean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19200" y="2286000"/>
            <a:ext cx="2057400" cy="914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Define the Market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19200" y="3352800"/>
            <a:ext cx="20574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Segment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 the Market,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Choose attractive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segments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219200" y="44958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Design 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Marketing Mix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to Appeal to the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Target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219200" y="5562600"/>
            <a:ext cx="2057400" cy="914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Position our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offering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838200" y="2133600"/>
            <a:ext cx="0" cy="403860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715000" y="2286000"/>
            <a:ext cx="1828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Marketing Mix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953000" y="3962400"/>
            <a:ext cx="137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Price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953000" y="4648200"/>
            <a:ext cx="137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Place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953000" y="3276600"/>
            <a:ext cx="137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Product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953000" y="5334000"/>
            <a:ext cx="137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Promotion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3276600" y="2514600"/>
            <a:ext cx="2057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662" name="AutoShape 14"/>
          <p:cNvCxnSpPr>
            <a:cxnSpLocks noChangeShapeType="1"/>
            <a:stCxn id="27656" idx="2"/>
            <a:endCxn id="27659" idx="3"/>
          </p:cNvCxnSpPr>
          <p:nvPr/>
        </p:nvCxnSpPr>
        <p:spPr bwMode="auto">
          <a:xfrm rot="5400000">
            <a:off x="6076950" y="2914650"/>
            <a:ext cx="800100" cy="304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15"/>
          <p:cNvCxnSpPr>
            <a:cxnSpLocks noChangeShapeType="1"/>
            <a:stCxn id="27656" idx="2"/>
            <a:endCxn id="27657" idx="3"/>
          </p:cNvCxnSpPr>
          <p:nvPr/>
        </p:nvCxnSpPr>
        <p:spPr bwMode="auto">
          <a:xfrm rot="5400000">
            <a:off x="5734050" y="3257550"/>
            <a:ext cx="1485900" cy="304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16"/>
          <p:cNvCxnSpPr>
            <a:cxnSpLocks noChangeShapeType="1"/>
            <a:stCxn id="27656" idx="2"/>
            <a:endCxn id="27658" idx="3"/>
          </p:cNvCxnSpPr>
          <p:nvPr/>
        </p:nvCxnSpPr>
        <p:spPr bwMode="auto">
          <a:xfrm rot="5400000">
            <a:off x="5391150" y="3600450"/>
            <a:ext cx="2171700" cy="304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AutoShape 17"/>
          <p:cNvCxnSpPr>
            <a:cxnSpLocks noChangeShapeType="1"/>
            <a:stCxn id="27656" idx="2"/>
            <a:endCxn id="27660" idx="3"/>
          </p:cNvCxnSpPr>
          <p:nvPr/>
        </p:nvCxnSpPr>
        <p:spPr bwMode="auto">
          <a:xfrm rot="5400000">
            <a:off x="5048250" y="3943350"/>
            <a:ext cx="2857500" cy="304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9458" name="AutoShape 18"/>
          <p:cNvSpPr>
            <a:spLocks noChangeArrowheads="1"/>
          </p:cNvSpPr>
          <p:nvPr/>
        </p:nvSpPr>
        <p:spPr bwMode="auto">
          <a:xfrm>
            <a:off x="6934200" y="4953000"/>
            <a:ext cx="1905000" cy="1219200"/>
          </a:xfrm>
          <a:prstGeom prst="wedgeEllipseCallout">
            <a:avLst>
              <a:gd name="adj1" fmla="val -97287"/>
              <a:gd name="adj2" fmla="val -5741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Channel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of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distribution</a:t>
            </a:r>
          </a:p>
        </p:txBody>
      </p:sp>
      <p:sp>
        <p:nvSpPr>
          <p:cNvPr id="27667" name="AutoShape 9"/>
          <p:cNvSpPr>
            <a:spLocks noChangeArrowheads="1"/>
          </p:cNvSpPr>
          <p:nvPr/>
        </p:nvSpPr>
        <p:spPr bwMode="auto">
          <a:xfrm>
            <a:off x="6858000" y="2514600"/>
            <a:ext cx="2133600" cy="1981200"/>
          </a:xfrm>
          <a:prstGeom prst="cloudCallout">
            <a:avLst>
              <a:gd name="adj1" fmla="val -72801"/>
              <a:gd name="adj2" fmla="val -46403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Our mix should appeal to the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3"/>
          <p:cNvSpPr>
            <a:spLocks noChangeArrowheads="1"/>
          </p:cNvSpPr>
          <p:nvPr/>
        </p:nvSpPr>
        <p:spPr bwMode="auto">
          <a:xfrm>
            <a:off x="7239000" y="5943600"/>
            <a:ext cx="13716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Internet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Advertising</a:t>
            </a:r>
          </a:p>
        </p:txBody>
      </p:sp>
      <p:sp>
        <p:nvSpPr>
          <p:cNvPr id="29699" name="Rectangle 23"/>
          <p:cNvSpPr>
            <a:spLocks noChangeArrowheads="1"/>
          </p:cNvSpPr>
          <p:nvPr/>
        </p:nvSpPr>
        <p:spPr bwMode="auto">
          <a:xfrm>
            <a:off x="7239000" y="5029200"/>
            <a:ext cx="13716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Social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Media</a:t>
            </a: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685800" y="2286000"/>
            <a:ext cx="2590800" cy="3429000"/>
            <a:chOff x="3120" y="1440"/>
            <a:chExt cx="1632" cy="2160"/>
          </a:xfrm>
        </p:grpSpPr>
        <p:sp>
          <p:nvSpPr>
            <p:cNvPr id="29714" name="Rectangle 7"/>
            <p:cNvSpPr>
              <a:spLocks noChangeArrowheads="1"/>
            </p:cNvSpPr>
            <p:nvPr/>
          </p:nvSpPr>
          <p:spPr bwMode="auto">
            <a:xfrm>
              <a:off x="3600" y="1440"/>
              <a:ext cx="115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Marketing Mix</a:t>
              </a:r>
            </a:p>
          </p:txBody>
        </p:sp>
        <p:sp>
          <p:nvSpPr>
            <p:cNvPr id="29715" name="Rectangle 8"/>
            <p:cNvSpPr>
              <a:spLocks noChangeArrowheads="1"/>
            </p:cNvSpPr>
            <p:nvPr/>
          </p:nvSpPr>
          <p:spPr bwMode="auto">
            <a:xfrm>
              <a:off x="3120" y="2496"/>
              <a:ext cx="8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Price</a:t>
              </a:r>
            </a:p>
          </p:txBody>
        </p:sp>
        <p:sp>
          <p:nvSpPr>
            <p:cNvPr id="29716" name="Rectangle 9"/>
            <p:cNvSpPr>
              <a:spLocks noChangeArrowheads="1"/>
            </p:cNvSpPr>
            <p:nvPr/>
          </p:nvSpPr>
          <p:spPr bwMode="auto">
            <a:xfrm>
              <a:off x="3120" y="2928"/>
              <a:ext cx="8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Place</a:t>
              </a:r>
            </a:p>
          </p:txBody>
        </p:sp>
        <p:sp>
          <p:nvSpPr>
            <p:cNvPr id="29717" name="Rectangle 10"/>
            <p:cNvSpPr>
              <a:spLocks noChangeArrowheads="1"/>
            </p:cNvSpPr>
            <p:nvPr/>
          </p:nvSpPr>
          <p:spPr bwMode="auto">
            <a:xfrm>
              <a:off x="3120" y="2064"/>
              <a:ext cx="8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Product</a:t>
              </a:r>
            </a:p>
          </p:txBody>
        </p:sp>
        <p:sp>
          <p:nvSpPr>
            <p:cNvPr id="29718" name="Rectangle 11"/>
            <p:cNvSpPr>
              <a:spLocks noChangeArrowheads="1"/>
            </p:cNvSpPr>
            <p:nvPr/>
          </p:nvSpPr>
          <p:spPr bwMode="auto">
            <a:xfrm>
              <a:off x="3120" y="3360"/>
              <a:ext cx="8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Promotion</a:t>
              </a:r>
            </a:p>
          </p:txBody>
        </p:sp>
        <p:cxnSp>
          <p:nvCxnSpPr>
            <p:cNvPr id="29719" name="AutoShape 12"/>
            <p:cNvCxnSpPr>
              <a:cxnSpLocks noChangeShapeType="1"/>
              <a:stCxn id="29714" idx="2"/>
              <a:endCxn id="29717" idx="3"/>
            </p:cNvCxnSpPr>
            <p:nvPr/>
          </p:nvCxnSpPr>
          <p:spPr bwMode="auto">
            <a:xfrm rot="5400000">
              <a:off x="3828" y="1836"/>
              <a:ext cx="504" cy="19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AutoShape 13"/>
            <p:cNvCxnSpPr>
              <a:cxnSpLocks noChangeShapeType="1"/>
              <a:stCxn id="29714" idx="2"/>
              <a:endCxn id="29715" idx="3"/>
            </p:cNvCxnSpPr>
            <p:nvPr/>
          </p:nvCxnSpPr>
          <p:spPr bwMode="auto">
            <a:xfrm rot="5400000">
              <a:off x="3612" y="2052"/>
              <a:ext cx="936" cy="19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AutoShape 14"/>
            <p:cNvCxnSpPr>
              <a:cxnSpLocks noChangeShapeType="1"/>
              <a:stCxn id="29714" idx="2"/>
              <a:endCxn id="29716" idx="3"/>
            </p:cNvCxnSpPr>
            <p:nvPr/>
          </p:nvCxnSpPr>
          <p:spPr bwMode="auto">
            <a:xfrm rot="5400000">
              <a:off x="3396" y="2268"/>
              <a:ext cx="1368" cy="19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AutoShape 15"/>
            <p:cNvCxnSpPr>
              <a:cxnSpLocks noChangeShapeType="1"/>
              <a:stCxn id="29714" idx="2"/>
              <a:endCxn id="29718" idx="3"/>
            </p:cNvCxnSpPr>
            <p:nvPr/>
          </p:nvCxnSpPr>
          <p:spPr bwMode="auto">
            <a:xfrm rot="5400000">
              <a:off x="3180" y="2484"/>
              <a:ext cx="1800" cy="19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657600" y="609600"/>
            <a:ext cx="2438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Promotion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2514600" y="1600200"/>
            <a:ext cx="2133600" cy="388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876800" y="1371600"/>
            <a:ext cx="2438400" cy="4876800"/>
            <a:chOff x="3072" y="864"/>
            <a:chExt cx="1536" cy="3072"/>
          </a:xfrm>
        </p:grpSpPr>
        <p:sp>
          <p:nvSpPr>
            <p:cNvPr id="29704" name="Rectangle 18"/>
            <p:cNvSpPr>
              <a:spLocks noChangeArrowheads="1"/>
            </p:cNvSpPr>
            <p:nvPr/>
          </p:nvSpPr>
          <p:spPr bwMode="auto">
            <a:xfrm>
              <a:off x="3744" y="1584"/>
              <a:ext cx="86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Personal </a:t>
              </a:r>
              <a:br>
                <a:rPr lang="en-US" altLang="en-US" sz="1800">
                  <a:latin typeface="Arial" panose="020B0604020202020204" pitchFamily="34" charset="0"/>
                </a:rPr>
              </a:br>
              <a:r>
                <a:rPr lang="en-US" altLang="en-US" sz="1800">
                  <a:latin typeface="Arial" panose="020B0604020202020204" pitchFamily="34" charset="0"/>
                </a:rPr>
                <a:t>Selling</a:t>
              </a:r>
            </a:p>
          </p:txBody>
        </p:sp>
        <p:sp>
          <p:nvSpPr>
            <p:cNvPr id="29705" name="Rectangle 21"/>
            <p:cNvSpPr>
              <a:spLocks noChangeArrowheads="1"/>
            </p:cNvSpPr>
            <p:nvPr/>
          </p:nvSpPr>
          <p:spPr bwMode="auto">
            <a:xfrm>
              <a:off x="3744" y="2076"/>
              <a:ext cx="86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Sales</a:t>
              </a:r>
              <a:br>
                <a:rPr lang="en-US" altLang="en-US" sz="1800">
                  <a:latin typeface="Arial" panose="020B0604020202020204" pitchFamily="34" charset="0"/>
                </a:rPr>
              </a:br>
              <a:r>
                <a:rPr lang="en-US" altLang="en-US" sz="1800">
                  <a:latin typeface="Arial" panose="020B0604020202020204" pitchFamily="34" charset="0"/>
                </a:rPr>
                <a:t>Promotion</a:t>
              </a:r>
            </a:p>
          </p:txBody>
        </p:sp>
        <p:sp>
          <p:nvSpPr>
            <p:cNvPr id="29706" name="Rectangle 22"/>
            <p:cNvSpPr>
              <a:spLocks noChangeArrowheads="1"/>
            </p:cNvSpPr>
            <p:nvPr/>
          </p:nvSpPr>
          <p:spPr bwMode="auto">
            <a:xfrm>
              <a:off x="3744" y="2568"/>
              <a:ext cx="86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Public</a:t>
              </a:r>
              <a:br>
                <a:rPr lang="en-US" altLang="en-US" sz="1800">
                  <a:latin typeface="Arial" panose="020B0604020202020204" pitchFamily="34" charset="0"/>
                </a:rPr>
              </a:br>
              <a:r>
                <a:rPr lang="en-US" altLang="en-US" sz="1800">
                  <a:latin typeface="Arial" panose="020B0604020202020204" pitchFamily="34" charset="0"/>
                </a:rPr>
                <a:t>Relations</a:t>
              </a:r>
            </a:p>
          </p:txBody>
        </p:sp>
        <p:sp>
          <p:nvSpPr>
            <p:cNvPr id="29707" name="Rectangle 23"/>
            <p:cNvSpPr>
              <a:spLocks noChangeArrowheads="1"/>
            </p:cNvSpPr>
            <p:nvPr/>
          </p:nvSpPr>
          <p:spPr bwMode="auto">
            <a:xfrm>
              <a:off x="3744" y="3060"/>
              <a:ext cx="86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Direct</a:t>
              </a:r>
              <a:br>
                <a:rPr lang="en-US" altLang="en-US" sz="1800">
                  <a:latin typeface="Arial" panose="020B0604020202020204" pitchFamily="34" charset="0"/>
                </a:rPr>
              </a:br>
              <a:r>
                <a:rPr lang="en-US" altLang="en-US" sz="1800">
                  <a:latin typeface="Arial" panose="020B0604020202020204" pitchFamily="34" charset="0"/>
                </a:rPr>
                <a:t>Promotion</a:t>
              </a:r>
            </a:p>
          </p:txBody>
        </p:sp>
        <p:sp>
          <p:nvSpPr>
            <p:cNvPr id="29708" name="Rectangle 24"/>
            <p:cNvSpPr>
              <a:spLocks noChangeArrowheads="1"/>
            </p:cNvSpPr>
            <p:nvPr/>
          </p:nvSpPr>
          <p:spPr bwMode="auto">
            <a:xfrm>
              <a:off x="3744" y="3552"/>
              <a:ext cx="86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Mass Media</a:t>
              </a:r>
              <a:br>
                <a:rPr lang="en-US" altLang="en-US" sz="1800">
                  <a:latin typeface="Arial" panose="020B0604020202020204" pitchFamily="34" charset="0"/>
                </a:rPr>
              </a:br>
              <a:r>
                <a:rPr lang="en-US" altLang="en-US" sz="1800">
                  <a:latin typeface="Arial" panose="020B0604020202020204" pitchFamily="34" charset="0"/>
                </a:rPr>
                <a:t>Advertising</a:t>
              </a:r>
            </a:p>
          </p:txBody>
        </p:sp>
        <p:cxnSp>
          <p:nvCxnSpPr>
            <p:cNvPr id="29709" name="AutoShape 25"/>
            <p:cNvCxnSpPr>
              <a:cxnSpLocks noChangeShapeType="1"/>
              <a:stCxn id="12304" idx="2"/>
              <a:endCxn id="29704" idx="1"/>
            </p:cNvCxnSpPr>
            <p:nvPr/>
          </p:nvCxnSpPr>
          <p:spPr bwMode="auto">
            <a:xfrm rot="16200000" flipH="1">
              <a:off x="2952" y="984"/>
              <a:ext cx="912" cy="67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0" name="AutoShape 26"/>
            <p:cNvCxnSpPr>
              <a:cxnSpLocks noChangeShapeType="1"/>
              <a:stCxn id="12304" idx="2"/>
              <a:endCxn id="29705" idx="1"/>
            </p:cNvCxnSpPr>
            <p:nvPr/>
          </p:nvCxnSpPr>
          <p:spPr bwMode="auto">
            <a:xfrm rot="16200000" flipH="1">
              <a:off x="2706" y="1230"/>
              <a:ext cx="1404" cy="67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AutoShape 28"/>
            <p:cNvCxnSpPr>
              <a:cxnSpLocks noChangeShapeType="1"/>
              <a:stCxn id="12304" idx="2"/>
              <a:endCxn id="29706" idx="1"/>
            </p:cNvCxnSpPr>
            <p:nvPr/>
          </p:nvCxnSpPr>
          <p:spPr bwMode="auto">
            <a:xfrm rot="16200000" flipH="1">
              <a:off x="2460" y="1476"/>
              <a:ext cx="1896" cy="67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AutoShape 29"/>
            <p:cNvCxnSpPr>
              <a:cxnSpLocks noChangeShapeType="1"/>
              <a:stCxn id="12304" idx="2"/>
              <a:endCxn id="29707" idx="1"/>
            </p:cNvCxnSpPr>
            <p:nvPr/>
          </p:nvCxnSpPr>
          <p:spPr bwMode="auto">
            <a:xfrm rot="16200000" flipH="1">
              <a:off x="2214" y="1722"/>
              <a:ext cx="2388" cy="67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3" name="AutoShape 30"/>
            <p:cNvCxnSpPr>
              <a:cxnSpLocks noChangeShapeType="1"/>
              <a:stCxn id="12304" idx="2"/>
              <a:endCxn id="29708" idx="1"/>
            </p:cNvCxnSpPr>
            <p:nvPr/>
          </p:nvCxnSpPr>
          <p:spPr bwMode="auto">
            <a:xfrm rot="16200000" flipH="1">
              <a:off x="1968" y="1968"/>
              <a:ext cx="2880" cy="67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4. Position our offering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05200" y="2286000"/>
            <a:ext cx="2057400" cy="914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Define the Market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05200" y="3352800"/>
            <a:ext cx="20574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Segment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 the Market,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Choose attractive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segments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05200" y="44958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Design 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Marketing Mix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to Appeal to the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Target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05200" y="5562600"/>
            <a:ext cx="2057400" cy="914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Position our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offering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124200" y="2133600"/>
            <a:ext cx="0" cy="403860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553200" y="4267200"/>
            <a:ext cx="1828800" cy="65087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 the minds of customers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553200" y="5064125"/>
            <a:ext cx="1828800" cy="92551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As compared to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competitors’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offerings</a:t>
            </a:r>
          </a:p>
        </p:txBody>
      </p:sp>
      <p:cxnSp>
        <p:nvCxnSpPr>
          <p:cNvPr id="13" name="Elbow Connector 12"/>
          <p:cNvCxnSpPr>
            <a:stCxn id="31750" idx="3"/>
            <a:endCxn id="31752" idx="1"/>
          </p:cNvCxnSpPr>
          <p:nvPr/>
        </p:nvCxnSpPr>
        <p:spPr>
          <a:xfrm flipV="1">
            <a:off x="5562600" y="4592638"/>
            <a:ext cx="990600" cy="1427162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31750" idx="3"/>
            <a:endCxn id="31753" idx="1"/>
          </p:cNvCxnSpPr>
          <p:nvPr/>
        </p:nvCxnSpPr>
        <p:spPr>
          <a:xfrm flipV="1">
            <a:off x="5562600" y="5527675"/>
            <a:ext cx="990600" cy="492125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AutoShape 9"/>
          <p:cNvSpPr>
            <a:spLocks noChangeArrowheads="1"/>
          </p:cNvSpPr>
          <p:nvPr/>
        </p:nvSpPr>
        <p:spPr bwMode="auto">
          <a:xfrm>
            <a:off x="152400" y="2743200"/>
            <a:ext cx="3352800" cy="2362200"/>
          </a:xfrm>
          <a:prstGeom prst="cloudCallout">
            <a:avLst>
              <a:gd name="adj1" fmla="val 56361"/>
              <a:gd name="adj2" fmla="val 81926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Chicken/egg problem: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Positioning is the </a:t>
            </a:r>
            <a:r>
              <a:rPr lang="en-US" altLang="en-US" sz="1800" b="1">
                <a:latin typeface="Arial" panose="020B0604020202020204" pitchFamily="34" charset="0"/>
              </a:rPr>
              <a:t>result</a:t>
            </a:r>
            <a:r>
              <a:rPr lang="en-US" altLang="en-US" sz="1800">
                <a:latin typeface="Arial" panose="020B0604020202020204" pitchFamily="34" charset="0"/>
              </a:rPr>
              <a:t> of good strategy, but should guide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Firms that Come up with New Products Beat the Competition</a:t>
            </a:r>
            <a:endParaRPr lang="en-US" dirty="0"/>
          </a:p>
        </p:txBody>
      </p:sp>
      <p:sp>
        <p:nvSpPr>
          <p:cNvPr id="3379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America’s Cup Races, 2013</a:t>
            </a:r>
            <a:endParaRPr lang="en-US" dirty="0"/>
          </a:p>
        </p:txBody>
      </p:sp>
      <p:pic>
        <p:nvPicPr>
          <p:cNvPr id="358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450975"/>
            <a:ext cx="640080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Rich Man’s Sport – or a practical application?</a:t>
            </a:r>
            <a:endParaRPr lang="en-US" dirty="0"/>
          </a:p>
        </p:txBody>
      </p:sp>
      <p:pic>
        <p:nvPicPr>
          <p:cNvPr id="3686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299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https://macrochef.files.wordpress.com/2010/10/p1020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166938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“NPD” </a:t>
            </a:r>
            <a:br>
              <a:rPr lang="en-US" dirty="0" smtClean="0"/>
            </a:br>
            <a:r>
              <a:rPr lang="en-US" dirty="0" smtClean="0"/>
              <a:t>New Product Development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Conventional Wisdom</a:t>
            </a:r>
            <a:br>
              <a:rPr lang="en-US" dirty="0" smtClean="0"/>
            </a:br>
            <a:r>
              <a:rPr lang="en-US" dirty="0" smtClean="0"/>
              <a:t>A well-studied 8-step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5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New Product Development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A formal process</a:t>
            </a:r>
          </a:p>
          <a:p>
            <a:pPr lvl="1" eaLnBrk="1" hangingPunct="1"/>
            <a:r>
              <a:rPr lang="en-US" altLang="en-US" smtClean="0"/>
              <a:t>If you skip steps you run into trouble</a:t>
            </a:r>
          </a:p>
          <a:p>
            <a:pPr eaLnBrk="1" hangingPunct="1"/>
            <a:r>
              <a:rPr lang="en-US" altLang="en-US" smtClean="0"/>
              <a:t>A “key success factor” is understanding the difference between:</a:t>
            </a:r>
          </a:p>
          <a:p>
            <a:pPr lvl="1" eaLnBrk="1" hangingPunct="1"/>
            <a:r>
              <a:rPr lang="en-US" altLang="en-US" smtClean="0"/>
              <a:t>Product management for mature products</a:t>
            </a:r>
          </a:p>
          <a:p>
            <a:pPr lvl="1" eaLnBrk="1" hangingPunct="1"/>
            <a:r>
              <a:rPr lang="en-US" altLang="en-US" smtClean="0"/>
              <a:t>New Product Development (NPD)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>
                <a:sym typeface="Wingdings" panose="05000000000000000000" pitchFamily="2" charset="2"/>
              </a:rPr>
              <a:t> Recognize when the task is NPD</a:t>
            </a:r>
            <a:endParaRPr lang="en-US" alt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New Product Development Process</a:t>
            </a:r>
            <a:endParaRPr lang="en-US" dirty="0"/>
          </a:p>
        </p:txBody>
      </p:sp>
      <p:pic>
        <p:nvPicPr>
          <p:cNvPr id="39939" name="Picture 3" descr="fg_08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57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Idea Generation</a:t>
            </a:r>
            <a:endParaRPr lang="en-US" dirty="0"/>
          </a:p>
        </p:txBody>
      </p:sp>
      <p:sp>
        <p:nvSpPr>
          <p:cNvPr id="41987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Most firms have too many ideas</a:t>
            </a:r>
          </a:p>
          <a:p>
            <a:pPr eaLnBrk="1" hangingPunct="1"/>
            <a:r>
              <a:rPr lang="en-US" altLang="en-US" smtClean="0"/>
              <a:t>Old-fashioned view: Find an unmet need</a:t>
            </a:r>
          </a:p>
          <a:p>
            <a:pPr eaLnBrk="1" hangingPunct="1"/>
            <a:r>
              <a:rPr lang="en-US" altLang="en-US" smtClean="0"/>
              <a:t>Most often, improvement on </a:t>
            </a:r>
            <a:br>
              <a:rPr lang="en-US" altLang="en-US" smtClean="0"/>
            </a:br>
            <a:r>
              <a:rPr lang="en-US" altLang="en-US" smtClean="0"/>
              <a:t>something that already exists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905000" y="3810000"/>
            <a:ext cx="3429000" cy="1066800"/>
          </a:xfrm>
          <a:prstGeom prst="wedgeEllipseCallout">
            <a:avLst>
              <a:gd name="adj1" fmla="val 80778"/>
              <a:gd name="adj2" fmla="val -4216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What </a:t>
            </a:r>
            <a:r>
              <a:rPr lang="en-US" dirty="0" smtClean="0"/>
              <a:t>is the </a:t>
            </a:r>
            <a:br>
              <a:rPr lang="en-US" dirty="0" smtClean="0"/>
            </a:br>
            <a:r>
              <a:rPr lang="en-US" dirty="0" smtClean="0"/>
              <a:t>unmet </a:t>
            </a:r>
            <a:r>
              <a:rPr lang="en-US" dirty="0"/>
              <a:t>need?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219200" y="4724399"/>
            <a:ext cx="4572000" cy="1749425"/>
          </a:xfrm>
          <a:prstGeom prst="cloudCallout">
            <a:avLst>
              <a:gd name="adj1" fmla="val 59455"/>
              <a:gd name="adj2" fmla="val -3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monthly fee would you pay to continue to use Snapchat?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Where the ideas come from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Osterwalder</a:t>
            </a:r>
            <a:r>
              <a:rPr lang="en-US" dirty="0" smtClean="0"/>
              <a:t> &amp; </a:t>
            </a:r>
            <a:r>
              <a:rPr lang="en-US" dirty="0" err="1" smtClean="0"/>
              <a:t>Pigneur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7" name="Picture 4" descr="http://ecx.images-amazon.com/images/I/51jX9F1kXXL._SS4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on something that </a:t>
            </a:r>
            <a:br>
              <a:rPr lang="en-US" dirty="0" smtClean="0"/>
            </a:br>
            <a:r>
              <a:rPr lang="en-US" dirty="0" smtClean="0"/>
              <a:t>already exits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608262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780866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Idea Screening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Is the technology feasible?</a:t>
            </a:r>
          </a:p>
          <a:p>
            <a:pPr eaLnBrk="1" hangingPunct="1"/>
            <a:r>
              <a:rPr lang="en-US" altLang="en-US" smtClean="0"/>
              <a:t>Do we have the design staff</a:t>
            </a:r>
          </a:p>
          <a:p>
            <a:pPr lvl="1" eaLnBrk="1" hangingPunct="1"/>
            <a:r>
              <a:rPr lang="en-US" altLang="en-US" smtClean="0"/>
              <a:t>Or, could we contract this?</a:t>
            </a:r>
          </a:p>
          <a:p>
            <a:pPr eaLnBrk="1" hangingPunct="1"/>
            <a:r>
              <a:rPr lang="en-US" altLang="en-US" smtClean="0"/>
              <a:t>Do we have the productive capacity?</a:t>
            </a:r>
          </a:p>
          <a:p>
            <a:pPr lvl="1" eaLnBrk="1" hangingPunct="1"/>
            <a:r>
              <a:rPr lang="en-US" altLang="en-US" smtClean="0"/>
              <a:t>Can it be built?</a:t>
            </a:r>
          </a:p>
          <a:p>
            <a:pPr lvl="1" eaLnBrk="1" hangingPunct="1"/>
            <a:r>
              <a:rPr lang="en-US" altLang="en-US" smtClean="0"/>
              <a:t>Outsource?</a:t>
            </a:r>
          </a:p>
          <a:p>
            <a:pPr eaLnBrk="1" hangingPunct="1"/>
            <a:r>
              <a:rPr lang="en-US" altLang="en-US" smtClean="0"/>
              <a:t>Does this fit with our channel of distribution?</a:t>
            </a:r>
          </a:p>
          <a:p>
            <a:pPr eaLnBrk="1" hangingPunct="1"/>
            <a:r>
              <a:rPr lang="en-US" altLang="en-US" smtClean="0"/>
              <a:t>What ideas are going to be easiest to sell to consumers?</a:t>
            </a:r>
          </a:p>
          <a:p>
            <a:pPr eaLnBrk="1" hangingPunct="1"/>
            <a:r>
              <a:rPr lang="en-US" altLang="en-US" smtClean="0"/>
              <a:t>What is the competitive environment?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3. Concept Development and Testing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Note: The “concept” is just a “concept” (idea)—not necessarily the real product</a:t>
            </a:r>
          </a:p>
          <a:p>
            <a:pPr eaLnBrk="1" hangingPunct="1"/>
            <a:r>
              <a:rPr lang="en-US" altLang="en-US" smtClean="0"/>
              <a:t>May get some idea of “WtP” (Willingness to Pay) i.e., target price point</a:t>
            </a:r>
          </a:p>
          <a:p>
            <a:pPr eaLnBrk="1" hangingPunct="1"/>
            <a:r>
              <a:rPr lang="en-US" altLang="en-US" smtClean="0"/>
              <a:t>Customers will tell you essential features and performance</a:t>
            </a:r>
          </a:p>
          <a:p>
            <a:pPr eaLnBrk="1" hangingPunct="1"/>
            <a:r>
              <a:rPr lang="en-US" altLang="en-US" smtClean="0"/>
              <a:t>Ways to test: </a:t>
            </a:r>
            <a:br>
              <a:rPr lang="en-US" altLang="en-US" smtClean="0"/>
            </a:br>
            <a:r>
              <a:rPr lang="en-US" altLang="en-US" smtClean="0"/>
              <a:t>Focus groups or structured interviews with</a:t>
            </a:r>
          </a:p>
          <a:p>
            <a:pPr lvl="1" eaLnBrk="1" hangingPunct="1"/>
            <a:r>
              <a:rPr lang="en-US" altLang="en-US" smtClean="0"/>
              <a:t>Prototypes (best for tangible objects)</a:t>
            </a:r>
          </a:p>
          <a:p>
            <a:pPr lvl="1" eaLnBrk="1" hangingPunct="1"/>
            <a:r>
              <a:rPr lang="en-US" altLang="en-US" smtClean="0"/>
              <a:t>Story boards (good for services)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867400" y="5105400"/>
            <a:ext cx="914400" cy="838200"/>
          </a:xfrm>
          <a:prstGeom prst="rightArrow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Prototypes &amp; Story Boards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81400" y="3276600"/>
            <a:ext cx="2895600" cy="228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6629" name="Picture 11" descr="Story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27438"/>
            <a:ext cx="2047875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76400"/>
            <a:ext cx="24003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3962400" y="1752600"/>
            <a:ext cx="2514600" cy="1371600"/>
          </a:xfrm>
          <a:prstGeom prst="wedgeEllipseCallout">
            <a:avLst>
              <a:gd name="adj1" fmla="val -87673"/>
              <a:gd name="adj2" fmla="val 40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 physical prototype is “this is what it will look like” – it doesn’t actually have to work</a:t>
            </a:r>
            <a:endParaRPr lang="en-US" sz="1400" dirty="0"/>
          </a:p>
        </p:txBody>
      </p:sp>
      <p:sp>
        <p:nvSpPr>
          <p:cNvPr id="8" name="Oval Callout 7"/>
          <p:cNvSpPr/>
          <p:nvPr/>
        </p:nvSpPr>
        <p:spPr>
          <a:xfrm>
            <a:off x="736963" y="3962400"/>
            <a:ext cx="2514600" cy="1371600"/>
          </a:xfrm>
          <a:prstGeom prst="wedgeEllipseCallout">
            <a:avLst>
              <a:gd name="adj1" fmla="val 73712"/>
              <a:gd name="adj2" fmla="val -1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 can explain how a service would work</a:t>
            </a:r>
            <a:endParaRPr 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4. Marketing Strategy Development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Define the market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Segment the market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Identify “attractive segments” </a:t>
            </a:r>
            <a:br>
              <a:rPr lang="en-US" altLang="en-US" smtClean="0"/>
            </a:br>
            <a:r>
              <a:rPr lang="en-US" altLang="en-US" smtClean="0"/>
              <a:t>(and segments to avoid)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Choose appropriate planned positioning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Design all four elements of the Marketing Mix:</a:t>
            </a:r>
          </a:p>
          <a:p>
            <a:pPr marL="823913" lvl="1" indent="-457200" eaLnBrk="1" hangingPunct="1"/>
            <a:r>
              <a:rPr lang="en-US" altLang="en-US" smtClean="0"/>
              <a:t>Product</a:t>
            </a:r>
          </a:p>
          <a:p>
            <a:pPr marL="823913" lvl="1" indent="-457200" eaLnBrk="1" hangingPunct="1"/>
            <a:r>
              <a:rPr lang="en-US" altLang="en-US" smtClean="0"/>
              <a:t>Price</a:t>
            </a:r>
          </a:p>
          <a:p>
            <a:pPr marL="823913" lvl="1" indent="-457200" eaLnBrk="1" hangingPunct="1"/>
            <a:r>
              <a:rPr lang="en-US" altLang="en-US" smtClean="0"/>
              <a:t>Channel of distribution</a:t>
            </a:r>
          </a:p>
          <a:p>
            <a:pPr marL="823913" lvl="1" indent="-457200" eaLnBrk="1" hangingPunct="1"/>
            <a:r>
              <a:rPr lang="en-US" altLang="en-US" smtClean="0"/>
              <a:t>Promotion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Develop the “pro forma” Income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5. Business Analysis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Are we likely to achieve profitability?</a:t>
            </a:r>
          </a:p>
          <a:p>
            <a:pPr eaLnBrk="1" hangingPunct="1"/>
            <a:r>
              <a:rPr lang="en-US" altLang="en-US" dirty="0" smtClean="0"/>
              <a:t>Many ideas are abandoned at this point</a:t>
            </a:r>
          </a:p>
          <a:p>
            <a:pPr lvl="1" eaLnBrk="1" hangingPunct="1"/>
            <a:r>
              <a:rPr lang="en-US" altLang="en-US" dirty="0" smtClean="0"/>
              <a:t>Channel margins eat up all the profit</a:t>
            </a:r>
          </a:p>
          <a:p>
            <a:pPr lvl="2" eaLnBrk="1" hangingPunct="1"/>
            <a:r>
              <a:rPr lang="en-US" altLang="en-US" dirty="0" smtClean="0"/>
              <a:t>Transaction costs kill the idea</a:t>
            </a:r>
          </a:p>
          <a:p>
            <a:pPr lvl="1" eaLnBrk="1" hangingPunct="1"/>
            <a:r>
              <a:rPr lang="en-US" altLang="en-US" dirty="0" smtClean="0"/>
              <a:t>Customers are too hard to reach and identify</a:t>
            </a:r>
          </a:p>
          <a:p>
            <a:pPr lvl="1" eaLnBrk="1" hangingPunct="1"/>
            <a:r>
              <a:rPr lang="en-US" altLang="en-US" dirty="0" smtClean="0"/>
              <a:t>We would need too large a share of market to cover fixed costs</a:t>
            </a:r>
          </a:p>
        </p:txBody>
      </p:sp>
      <p:pic>
        <p:nvPicPr>
          <p:cNvPr id="53252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149725"/>
            <a:ext cx="31162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6. Product Development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Technical development of the product</a:t>
            </a:r>
          </a:p>
          <a:p>
            <a:pPr eaLnBrk="1" hangingPunct="1"/>
            <a:r>
              <a:rPr lang="en-US" altLang="en-US" smtClean="0"/>
              <a:t>Note this comes fairly late in the sequence</a:t>
            </a:r>
          </a:p>
          <a:p>
            <a:pPr eaLnBrk="1" hangingPunct="1"/>
            <a:r>
              <a:rPr lang="en-US" altLang="en-US" smtClean="0"/>
              <a:t>Example:</a:t>
            </a:r>
            <a:br>
              <a:rPr lang="en-US" altLang="en-US" smtClean="0"/>
            </a:br>
            <a:r>
              <a:rPr lang="en-US" altLang="en-US" smtClean="0"/>
              <a:t>Battery life of iPod “classic”</a:t>
            </a:r>
          </a:p>
        </p:txBody>
      </p:sp>
      <p:pic>
        <p:nvPicPr>
          <p:cNvPr id="55300" name="Picture 5" descr="1024tentech_200x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4827">
            <a:off x="5692775" y="2917825"/>
            <a:ext cx="1916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7. Test Marketing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Need a “closed” market ideally</a:t>
            </a:r>
          </a:p>
          <a:p>
            <a:pPr lvl="1" eaLnBrk="1" hangingPunct="1"/>
            <a:r>
              <a:rPr lang="en-US" altLang="en-US" smtClean="0"/>
              <a:t>No leakage of media</a:t>
            </a:r>
          </a:p>
          <a:p>
            <a:pPr lvl="1" eaLnBrk="1" hangingPunct="1"/>
            <a:r>
              <a:rPr lang="en-US" altLang="en-US" smtClean="0"/>
              <a:t>Limit rivals’ retaliatory measures</a:t>
            </a:r>
          </a:p>
          <a:p>
            <a:pPr eaLnBrk="1" hangingPunct="1"/>
            <a:r>
              <a:rPr lang="en-US" altLang="en-US" smtClean="0"/>
              <a:t>Often an opportunity to test alternatives for:</a:t>
            </a:r>
          </a:p>
          <a:p>
            <a:pPr lvl="1" eaLnBrk="1" hangingPunct="1"/>
            <a:r>
              <a:rPr lang="en-US" altLang="en-US" smtClean="0"/>
              <a:t>Positioning</a:t>
            </a:r>
          </a:p>
          <a:p>
            <a:pPr lvl="2" eaLnBrk="1" hangingPunct="1"/>
            <a:r>
              <a:rPr lang="en-US" altLang="en-US" smtClean="0"/>
              <a:t>“Suitable for the expert”, or, “everyone can do this at home” </a:t>
            </a:r>
          </a:p>
          <a:p>
            <a:pPr lvl="1" eaLnBrk="1" hangingPunct="1"/>
            <a:r>
              <a:rPr lang="en-US" altLang="en-US" smtClean="0"/>
              <a:t>Advertising</a:t>
            </a:r>
          </a:p>
          <a:p>
            <a:pPr lvl="2" eaLnBrk="1" hangingPunct="1"/>
            <a:r>
              <a:rPr lang="en-US" altLang="en-US" smtClean="0"/>
              <a:t>Effective media</a:t>
            </a:r>
          </a:p>
          <a:p>
            <a:pPr lvl="2" eaLnBrk="1" hangingPunct="1"/>
            <a:r>
              <a:rPr lang="en-US" altLang="en-US" smtClean="0"/>
              <a:t>Nature of appeal: “Tastes great!” “Good for you”</a:t>
            </a:r>
          </a:p>
          <a:p>
            <a:pPr eaLnBrk="1" hangingPunct="1"/>
            <a:r>
              <a:rPr lang="en-US" altLang="en-US" sz="1800" smtClean="0"/>
              <a:t>[Industries that don’t do test marketing are “Fashion” industries = throw a lot of things on the shelf, then make more of what sells]</a:t>
            </a:r>
          </a:p>
        </p:txBody>
      </p:sp>
      <p:pic>
        <p:nvPicPr>
          <p:cNvPr id="57348" name="Picture 7" descr="http://www.alconeco.com/var/storage/images/products/straight_makeup/lips/lipsticks_and_glosses/ben_nye_lipstick/19868-3-eng-US/ben_nye_lipstick_product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0643">
            <a:off x="6226175" y="762000"/>
            <a:ext cx="21971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.ceramic-photos.co.uk/images/safety_signs/warning_radiation_risk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44577">
            <a:off x="2551443" y="4279923"/>
            <a:ext cx="187483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Test Market: Possible Outcomes</a:t>
            </a:r>
            <a:endParaRPr lang="en-US" dirty="0"/>
          </a:p>
        </p:txBody>
      </p:sp>
      <p:sp>
        <p:nvSpPr>
          <p:cNvPr id="5939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Ready for rollout!</a:t>
            </a:r>
          </a:p>
          <a:p>
            <a:pPr eaLnBrk="1" hangingPunct="1"/>
            <a:r>
              <a:rPr lang="en-US" altLang="en-US" dirty="0" smtClean="0"/>
              <a:t>Product needs further development</a:t>
            </a:r>
          </a:p>
          <a:p>
            <a:pPr lvl="1" eaLnBrk="1" hangingPunct="1"/>
            <a:r>
              <a:rPr lang="en-US" altLang="en-US" dirty="0" smtClean="0"/>
              <a:t>Back to Product Development stage, then re-test</a:t>
            </a:r>
          </a:p>
          <a:p>
            <a:pPr lvl="2" eaLnBrk="1" hangingPunct="1"/>
            <a:r>
              <a:rPr lang="en-US" altLang="en-US" dirty="0" smtClean="0"/>
              <a:t>Change any of 4 elements of Marketing Mix</a:t>
            </a:r>
          </a:p>
          <a:p>
            <a:pPr eaLnBrk="1" hangingPunct="1"/>
            <a:r>
              <a:rPr lang="en-US" altLang="en-US" dirty="0" smtClean="0"/>
              <a:t>Lack of consumer acceptance</a:t>
            </a:r>
          </a:p>
          <a:p>
            <a:pPr lvl="1" eaLnBrk="1" hangingPunct="1"/>
            <a:r>
              <a:rPr lang="en-US" altLang="en-US" dirty="0" smtClean="0"/>
              <a:t>Example: Irradiation for food safety</a:t>
            </a:r>
          </a:p>
        </p:txBody>
      </p:sp>
      <p:pic>
        <p:nvPicPr>
          <p:cNvPr id="59397" name="Picture 2" descr="http://derricosmarket.com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285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8. Commercialization (“Rollout”)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Many different ways to do this</a:t>
            </a:r>
          </a:p>
          <a:p>
            <a:pPr lvl="1" eaLnBrk="1" hangingPunct="1"/>
            <a:r>
              <a:rPr lang="en-US" altLang="en-US" smtClean="0"/>
              <a:t>Geography</a:t>
            </a:r>
          </a:p>
          <a:p>
            <a:pPr lvl="1" eaLnBrk="1" hangingPunct="1"/>
            <a:r>
              <a:rPr lang="en-US" altLang="en-US" smtClean="0"/>
              <a:t>Industry</a:t>
            </a:r>
          </a:p>
          <a:p>
            <a:pPr lvl="2" eaLnBrk="1" hangingPunct="1"/>
            <a:r>
              <a:rPr lang="en-US" altLang="en-US" smtClean="0"/>
              <a:t>Medical uses, education</a:t>
            </a:r>
          </a:p>
          <a:p>
            <a:pPr lvl="1" eaLnBrk="1" hangingPunct="1"/>
            <a:r>
              <a:rPr lang="en-US" altLang="en-US" smtClean="0"/>
              <a:t>Channel</a:t>
            </a:r>
          </a:p>
          <a:p>
            <a:pPr lvl="2" eaLnBrk="1" hangingPunct="1"/>
            <a:r>
              <a:rPr lang="en-US" altLang="en-US" smtClean="0"/>
              <a:t>Photography store, department store</a:t>
            </a:r>
          </a:p>
          <a:p>
            <a:pPr lvl="1" eaLnBrk="1" hangingPunct="1"/>
            <a:r>
              <a:rPr lang="en-US" altLang="en-US" smtClean="0"/>
              <a:t>Customer size (“only big accounts”)</a:t>
            </a:r>
          </a:p>
          <a:p>
            <a:pPr lvl="1" eaLnBrk="1" hangingPunct="1"/>
            <a:r>
              <a:rPr lang="en-US" altLang="en-US" smtClean="0"/>
              <a:t>Types of user</a:t>
            </a:r>
          </a:p>
          <a:p>
            <a:pPr lvl="2" eaLnBrk="1" hangingPunct="1"/>
            <a:r>
              <a:rPr lang="en-US" altLang="en-US" smtClean="0"/>
              <a:t>Specific benefits sought</a:t>
            </a:r>
          </a:p>
          <a:p>
            <a:pPr lvl="3" eaLnBrk="1" hangingPunct="1"/>
            <a:r>
              <a:rPr lang="en-US" altLang="en-US" i="1" smtClean="0"/>
              <a:t>Example</a:t>
            </a:r>
            <a:r>
              <a:rPr lang="en-US" altLang="en-US" smtClean="0"/>
              <a:t>: Speed of shooting, versus faithful color</a:t>
            </a:r>
            <a:endParaRPr lang="en-US" altLang="en-US" i="1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2084">
            <a:off x="5867400" y="1884363"/>
            <a:ext cx="2506663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7035">
            <a:off x="6192901" y="3346967"/>
            <a:ext cx="1473228" cy="1227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94483">
            <a:off x="7015163" y="4560888"/>
            <a:ext cx="1320800" cy="107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Quick review of Marketing Strategy</a:t>
            </a:r>
          </a:p>
          <a:p>
            <a:pPr eaLnBrk="1" hangingPunct="1"/>
            <a:r>
              <a:rPr lang="en-US" altLang="en-US" dirty="0" smtClean="0"/>
              <a:t>New Product Development (NPD) Process</a:t>
            </a:r>
          </a:p>
          <a:p>
            <a:pPr eaLnBrk="1" hangingPunct="1"/>
            <a:r>
              <a:rPr lang="en-US" altLang="en-US" dirty="0" smtClean="0"/>
              <a:t>Lean </a:t>
            </a:r>
            <a:r>
              <a:rPr lang="en-US" altLang="en-US" smtClean="0"/>
              <a:t>Startup Movement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 and Review</a:t>
            </a:r>
            <a:endParaRPr 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Idea generation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Idea screening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Concept testing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Marketing strategy planning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Business case analysis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Product development (technical development)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Test market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Commercialization (rollout)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Idea Generation</a:t>
            </a:r>
            <a:endParaRPr lang="en-US" dirty="0"/>
          </a:p>
        </p:txBody>
      </p:sp>
      <p:sp>
        <p:nvSpPr>
          <p:cNvPr id="6553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Here are some ways that creative teams come up with something 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New Offering to a New Market</a:t>
            </a:r>
            <a:endParaRPr lang="en-US" dirty="0"/>
          </a:p>
        </p:txBody>
      </p:sp>
      <p:pic>
        <p:nvPicPr>
          <p:cNvPr id="67587" name="Picture 2" descr="http://www.smh.com.au/ffximage/2008/04/07/Segway_wideweb__470x352,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44767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Modified Offering to a New Market</a:t>
            </a:r>
            <a:endParaRPr lang="en-US" dirty="0"/>
          </a:p>
        </p:txBody>
      </p:sp>
      <p:pic>
        <p:nvPicPr>
          <p:cNvPr id="69635" name="Picture 2" descr="http://cache.daylife.com/imageserve/00El7vjfmb0gM/34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5050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33400" y="3733800"/>
            <a:ext cx="4572000" cy="1981200"/>
          </a:xfrm>
          <a:prstGeom prst="wedgeEllipseCallout">
            <a:avLst>
              <a:gd name="adj1" fmla="val 80778"/>
              <a:gd name="adj2" fmla="val -4216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What “product features” would  Chinese tourists to Europe demand?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85800" y="1600200"/>
            <a:ext cx="3505200" cy="1600200"/>
          </a:xfrm>
          <a:prstGeom prst="wedgeEllipseCallout">
            <a:avLst>
              <a:gd name="adj1" fmla="val 94048"/>
              <a:gd name="adj2" fmla="val 1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For the first time, PRC nationals are taking European vacations?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 Something Better</a:t>
            </a:r>
            <a:endParaRPr lang="en-US" dirty="0"/>
          </a:p>
        </p:txBody>
      </p:sp>
      <p:sp>
        <p:nvSpPr>
          <p:cNvPr id="71683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Make a manual process automatic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 eaLnBrk="1" hangingPunct="1"/>
            <a:r>
              <a:rPr lang="en-US" altLang="en-US" smtClean="0"/>
              <a:t>Make an automatic process manual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71684" name="Picture 2" descr="http://cn1.kaboodle.com/hi/img/2/0/0/12/6/AAAAAsZDw4wAAAAAABJu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 descr="http://www.cultureby.com/photos/uncategorized/artisanal_br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2540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 Something Better</a:t>
            </a:r>
            <a:endParaRPr lang="en-US" dirty="0"/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Value-added to a familiar product</a:t>
            </a:r>
          </a:p>
        </p:txBody>
      </p:sp>
      <p:pic>
        <p:nvPicPr>
          <p:cNvPr id="73732" name="Picture 2" descr="http://www.lu3.com.br/wp-content/uploads/2007/11/target_pill_bo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4911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 Something Better</a:t>
            </a:r>
            <a:endParaRPr lang="en-US" dirty="0"/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Biodegradable throw-away utensils</a:t>
            </a:r>
          </a:p>
        </p:txBody>
      </p:sp>
      <p:pic>
        <p:nvPicPr>
          <p:cNvPr id="75780" name="Picture 4" descr="http://www.sparkplugging.com/simply-green/wp-content/uploads/2008/07/spud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4286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114800" y="1828800"/>
            <a:ext cx="4572000" cy="1981200"/>
          </a:xfrm>
          <a:prstGeom prst="wedgeEllipseCallout">
            <a:avLst>
              <a:gd name="adj1" fmla="val -56641"/>
              <a:gd name="adj2" fmla="val 5237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What is the Marketing Opportunity here?</a:t>
            </a:r>
          </a:p>
        </p:txBody>
      </p:sp>
      <p:pic>
        <p:nvPicPr>
          <p:cNvPr id="75782" name="Picture 6" descr="http://www.cawrecycles.org/files/images/compost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18923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Something Faster [Su Bing Tian]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676400"/>
            <a:ext cx="2971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04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DSCF00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 Something Faster</a:t>
            </a:r>
            <a:endParaRPr lang="en-US" dirty="0"/>
          </a:p>
        </p:txBody>
      </p:sp>
      <p:pic>
        <p:nvPicPr>
          <p:cNvPr id="77828" name="Picture 6" descr="http://www.swanagerailway.co.uk/apmw/misc/apmw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77507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 Something Faster	</a:t>
            </a:r>
            <a:endParaRPr lang="en-US" dirty="0"/>
          </a:p>
        </p:txBody>
      </p:sp>
      <p:sp>
        <p:nvSpPr>
          <p:cNvPr id="7987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Pan Am’s China Clipper took 5 days to China</a:t>
            </a:r>
          </a:p>
        </p:txBody>
      </p:sp>
      <p:pic>
        <p:nvPicPr>
          <p:cNvPr id="79876" name="Picture 2" descr="http://farm4.static.flickr.com/3010/2510889942_0cd06ec687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5306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4" descr="http://airlines-and-airliners.org.uk/japan-airlines-jal/ja-704j-japan-airlines-jal-boeing-777-246-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48006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Review of Marketing Strategy</a:t>
            </a:r>
            <a:endParaRPr lang="en-US" dirty="0"/>
          </a:p>
        </p:txBody>
      </p:sp>
      <p:sp>
        <p:nvSpPr>
          <p:cNvPr id="1536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 Something Slower</a:t>
            </a:r>
            <a:endParaRPr lang="en-US" dirty="0"/>
          </a:p>
        </p:txBody>
      </p:sp>
      <p:pic>
        <p:nvPicPr>
          <p:cNvPr id="81923" name="Picture 2" descr="http://grocs.dmc.dc.umich.edu/~eatthis/julie/pictures/Farmer's%20Market/vegtabl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http://www.mentalfloss.com/wp-content/uploads/2009/02/bigm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37309">
            <a:off x="5698431" y="3294575"/>
            <a:ext cx="27638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5410200" y="1905000"/>
            <a:ext cx="2286000" cy="609600"/>
          </a:xfrm>
          <a:prstGeom prst="wedgeRectCallout">
            <a:avLst>
              <a:gd name="adj1" fmla="val -66166"/>
              <a:gd name="adj2" fmla="val 12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“slow food”</a:t>
            </a:r>
          </a:p>
          <a:p>
            <a:pPr algn="ctr"/>
            <a:r>
              <a:rPr lang="en-US" dirty="0" smtClean="0"/>
              <a:t>movement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Get People to Do Something for Themselves</a:t>
            </a:r>
            <a:endParaRPr lang="en-US" dirty="0"/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Growing tomatoes at home</a:t>
            </a:r>
            <a:br>
              <a:rPr lang="en-US" altLang="en-US" dirty="0" smtClean="0"/>
            </a:br>
            <a:r>
              <a:rPr lang="en-US" altLang="en-US" dirty="0" smtClean="0"/>
              <a:t>[upside down was a patentable</a:t>
            </a:r>
            <a:br>
              <a:rPr lang="en-US" altLang="en-US" dirty="0" smtClean="0"/>
            </a:br>
            <a:r>
              <a:rPr lang="en-US" altLang="en-US" dirty="0" smtClean="0"/>
              <a:t>new product]</a:t>
            </a:r>
          </a:p>
        </p:txBody>
      </p:sp>
      <p:pic>
        <p:nvPicPr>
          <p:cNvPr id="83972" name="Picture 2" descr="http://urbangardenproject.files.wordpress.com/2009/04/revolution-upside-down-tomato-planter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2510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 Something Themselves</a:t>
            </a:r>
            <a:endParaRPr lang="en-US" dirty="0"/>
          </a:p>
        </p:txBody>
      </p:sp>
      <p:sp>
        <p:nvSpPr>
          <p:cNvPr id="860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(home pasta maker)</a:t>
            </a:r>
          </a:p>
        </p:txBody>
      </p:sp>
      <p:pic>
        <p:nvPicPr>
          <p:cNvPr id="86020" name="Picture 4" descr="http://www.bikudo.com/photo_stock/245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 Something for People that</a:t>
            </a:r>
            <a:br>
              <a:rPr lang="en-US" dirty="0" smtClean="0"/>
            </a:br>
            <a:r>
              <a:rPr lang="en-US" dirty="0" smtClean="0"/>
              <a:t>They Used to Do for Themselves</a:t>
            </a:r>
            <a:endParaRPr lang="en-US" dirty="0"/>
          </a:p>
        </p:txBody>
      </p:sp>
      <p:pic>
        <p:nvPicPr>
          <p:cNvPr id="88067" name="Picture 2" descr="http://shop.safeway.com/content/campus/images/driver_b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482441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 Something for People that</a:t>
            </a:r>
            <a:br>
              <a:rPr lang="en-US" dirty="0" smtClean="0"/>
            </a:br>
            <a:r>
              <a:rPr lang="en-US" dirty="0" smtClean="0"/>
              <a:t>They Used to Do for Themselves</a:t>
            </a:r>
            <a:endParaRPr lang="en-US" dirty="0"/>
          </a:p>
        </p:txBody>
      </p:sp>
      <p:pic>
        <p:nvPicPr>
          <p:cNvPr id="90115" name="Picture 4" descr="3. Dog Wal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Make Something Miniature</a:t>
            </a:r>
            <a:endParaRPr lang="en-US" dirty="0"/>
          </a:p>
        </p:txBody>
      </p:sp>
      <p:pic>
        <p:nvPicPr>
          <p:cNvPr id="9216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6125" y="2209800"/>
            <a:ext cx="2149475" cy="2690813"/>
          </a:xfrm>
        </p:spPr>
      </p:pic>
      <p:pic>
        <p:nvPicPr>
          <p:cNvPr id="92164" name="Picture 2" descr="http://www.daily-life-tips.net/wp-content/uploads/2009/05/hearing-a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Make Something Smaller</a:t>
            </a:r>
            <a:endParaRPr lang="en-US" dirty="0"/>
          </a:p>
        </p:txBody>
      </p:sp>
      <p:pic>
        <p:nvPicPr>
          <p:cNvPr id="94211" name="Picture 2" descr="https://wiki-land.wikispaces.com/file/view/0729_BIZ_SMART_CAR-1_t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5715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Make Something Larger</a:t>
            </a:r>
            <a:endParaRPr lang="en-US" dirty="0"/>
          </a:p>
        </p:txBody>
      </p:sp>
      <p:pic>
        <p:nvPicPr>
          <p:cNvPr id="96259" name="Picture 2" descr="http://www.theautochannel.com/news/2007/10/14/067041.1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3" y="1828800"/>
            <a:ext cx="6821487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Something </a:t>
            </a:r>
            <a:r>
              <a:rPr lang="en-US" dirty="0" smtClean="0"/>
              <a:t>Bigger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3113336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Combine Two Things in One</a:t>
            </a:r>
            <a:endParaRPr lang="en-US" dirty="0"/>
          </a:p>
        </p:txBody>
      </p:sp>
      <p:pic>
        <p:nvPicPr>
          <p:cNvPr id="100355" name="Picture 2" descr="Sparco Compact Luggage Cart  150 lb Capacity  14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http://www.weeklywriter.org/stcpay/assets/images/suitc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11509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4" descr="http://www.weeklywriter.org/stcpay/assets/images/suitc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11509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3886200" y="1905000"/>
            <a:ext cx="990600" cy="3886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0359" name="Picture 8" descr="http://www.100besteverything.com/misc/carryon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18034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Tenets of Target Marketing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It’s unrealistic to come up with a product that delights all customers</a:t>
            </a:r>
          </a:p>
          <a:p>
            <a:pPr marL="457200" indent="-457200" eaLnBrk="1" hangingPunct="1">
              <a:buFont typeface="Century Schoolbook"/>
              <a:buAutoNum type="arabicPeriod"/>
            </a:pPr>
            <a:r>
              <a:rPr lang="en-US" altLang="en-US" smtClean="0"/>
              <a:t>Firms do better when they </a:t>
            </a:r>
            <a:r>
              <a:rPr lang="en-US" altLang="en-US" b="1" smtClean="0"/>
              <a:t>target</a:t>
            </a:r>
            <a:r>
              <a:rPr lang="en-US" altLang="en-US" smtClean="0"/>
              <a:t> a specific group of customers</a:t>
            </a:r>
          </a:p>
          <a:p>
            <a:pPr marL="823913" lvl="1" indent="-457200" eaLnBrk="1" hangingPunct="1">
              <a:buFont typeface="Century Schoolbook"/>
              <a:buAutoNum type="alphaLcPeriod"/>
            </a:pPr>
            <a:r>
              <a:rPr lang="en-US" altLang="en-US" smtClean="0"/>
              <a:t>Narrowly targeted products are more likely to delight customers</a:t>
            </a:r>
          </a:p>
          <a:p>
            <a:pPr marL="823913" lvl="1" indent="-457200" eaLnBrk="1" hangingPunct="1">
              <a:buFont typeface="Century Schoolbook"/>
              <a:buAutoNum type="alphaLcPeriod"/>
            </a:pPr>
            <a:r>
              <a:rPr lang="en-US" altLang="en-US" smtClean="0"/>
              <a:t>We don’t have to have a complicated product to work in several different environments</a:t>
            </a:r>
          </a:p>
          <a:p>
            <a:pPr marL="823913" lvl="1" indent="-457200" eaLnBrk="1" hangingPunct="1">
              <a:buFont typeface="Century Schoolbook"/>
              <a:buAutoNum type="alphaLcPeriod"/>
            </a:pPr>
            <a:r>
              <a:rPr lang="en-US" altLang="en-US" smtClean="0"/>
              <a:t>Channel relations are simpler</a:t>
            </a:r>
          </a:p>
          <a:p>
            <a:pPr marL="823913" lvl="1" indent="-457200" eaLnBrk="1" hangingPunct="1">
              <a:buFont typeface="Century Schoolbook"/>
              <a:buAutoNum type="alphaLcPeriod"/>
            </a:pPr>
            <a:r>
              <a:rPr lang="en-US" altLang="en-US" smtClean="0"/>
              <a:t>Promotion can be more specific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Combine Two Things in One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655775"/>
            <a:ext cx="5934075" cy="4454512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705947" y="3733800"/>
            <a:ext cx="3429000" cy="1066800"/>
          </a:xfrm>
          <a:prstGeom prst="wedgeEllipseCallout">
            <a:avLst>
              <a:gd name="adj1" fmla="val -82207"/>
              <a:gd name="adj2" fmla="val -1274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Peloton bike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Combine . . . Separate</a:t>
            </a:r>
            <a:endParaRPr lang="en-US" dirty="0"/>
          </a:p>
        </p:txBody>
      </p:sp>
      <p:pic>
        <p:nvPicPr>
          <p:cNvPr id="104451" name="Picture 2" descr="http://technabob.com/blog/wp-content/uploads/2007/08/cardboard_boom_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5876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http://www.oakflatselectronics.com.au/images/products/1208839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31877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 on Idea Generation</a:t>
            </a:r>
            <a:endParaRPr lang="en-US" dirty="0"/>
          </a:p>
        </p:txBody>
      </p:sp>
      <p:sp>
        <p:nvSpPr>
          <p:cNvPr id="106499" name="Content Placeholder 2"/>
          <p:cNvSpPr>
            <a:spLocks noGrp="1"/>
          </p:cNvSpPr>
          <p:nvPr>
            <p:ph sz="quarter" idx="1"/>
          </p:nvPr>
        </p:nvSpPr>
        <p:spPr>
          <a:xfrm>
            <a:off x="3048000" y="1600200"/>
            <a:ext cx="4876800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It’s not “random” (waiting for lightning to strike)</a:t>
            </a:r>
          </a:p>
          <a:p>
            <a:pPr eaLnBrk="1" hangingPunct="1"/>
            <a:r>
              <a:rPr lang="en-US" altLang="en-US" dirty="0" smtClean="0"/>
              <a:t>Should begin with the core customer benefit</a:t>
            </a:r>
          </a:p>
          <a:p>
            <a:pPr eaLnBrk="1" hangingPunct="1"/>
            <a:r>
              <a:rPr lang="en-US" altLang="en-US" dirty="0" smtClean="0"/>
              <a:t>Can involve </a:t>
            </a:r>
            <a:r>
              <a:rPr lang="en-US" altLang="en-US" b="1" dirty="0" smtClean="0"/>
              <a:t>systematically </a:t>
            </a:r>
            <a:r>
              <a:rPr lang="en-US" altLang="en-US" dirty="0" smtClean="0"/>
              <a:t>looking for novel solutions to old problems</a:t>
            </a:r>
          </a:p>
        </p:txBody>
      </p:sp>
      <p:pic>
        <p:nvPicPr>
          <p:cNvPr id="106500" name="Picture 4" descr="http://www.clipartheaven.com/clipart/seasons_&amp;_weather/lightning_storm_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573338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Startup Movement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46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Lean Startup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sz="2800" dirty="0" smtClean="0"/>
              <a:t>Associated with Eric </a:t>
            </a:r>
            <a:r>
              <a:rPr lang="en-US" sz="2800" dirty="0" err="1" smtClean="0"/>
              <a:t>Ries</a:t>
            </a:r>
            <a:r>
              <a:rPr lang="en-US" sz="2800" dirty="0" smtClean="0"/>
              <a:t> and </a:t>
            </a:r>
            <a:br>
              <a:rPr lang="en-US" sz="2800" dirty="0" smtClean="0"/>
            </a:br>
            <a:r>
              <a:rPr lang="en-US" sz="2800" dirty="0" smtClean="0"/>
              <a:t>Steve Blank (teaches @Haas)</a:t>
            </a:r>
          </a:p>
          <a:p>
            <a:r>
              <a:rPr lang="en-US" sz="2800" dirty="0" smtClean="0"/>
              <a:t>Tenets and concepts: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Entrepreneurship is not luck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Minimum viable product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Multiple iterations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Rapid prototyping, A/B testing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5705">
            <a:off x="6022205" y="1457304"/>
            <a:ext cx="2470852" cy="180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969106">
            <a:off x="6914422" y="3706226"/>
            <a:ext cx="1331889" cy="166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3777">
            <a:off x="5829548" y="4298208"/>
            <a:ext cx="1164339" cy="145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1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Minimum Viable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sz="2800" dirty="0" smtClean="0"/>
              <a:t>What is the smallest set of features that an adventurous (tech savvy) user would want?</a:t>
            </a:r>
          </a:p>
          <a:p>
            <a:r>
              <a:rPr lang="en-US" sz="2800" dirty="0" smtClean="0"/>
              <a:t>Facebook early years is a good example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Compare with all you can do on Fb now!</a:t>
            </a:r>
          </a:p>
          <a:p>
            <a:r>
              <a:rPr lang="en-US" sz="2800" dirty="0" smtClean="0"/>
              <a:t>By definition, avoids the “nice to have” for the “must to have”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0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601981"/>
            <a:ext cx="7772400" cy="1143000"/>
          </a:xfrm>
        </p:spPr>
        <p:txBody>
          <a:bodyPr/>
          <a:lstStyle/>
          <a:p>
            <a:r>
              <a:rPr lang="en-US" sz="3600" dirty="0" smtClean="0"/>
              <a:t>Rapid Prototyping and A/B testing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00" y="2590800"/>
            <a:ext cx="3911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</a:t>
            </a:r>
            <a:br>
              <a:rPr lang="en-US" dirty="0" smtClean="0"/>
            </a:br>
            <a:r>
              <a:rPr lang="en-US" dirty="0" smtClean="0"/>
              <a:t>Rapid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dirty="0" smtClean="0"/>
              <a:t>Many internet firms run dozens of tests each day</a:t>
            </a:r>
          </a:p>
          <a:p>
            <a:r>
              <a:rPr lang="en-US" dirty="0" smtClean="0"/>
              <a:t>The “Product” is constantly evolving</a:t>
            </a:r>
          </a:p>
          <a:p>
            <a:r>
              <a:rPr lang="en-US" dirty="0" smtClean="0"/>
              <a:t>The line between a “prototype” and the actual product is blurred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dirty="0" smtClean="0"/>
              <a:t>“Point of Inflection”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/>
              <a:t>When we move from tolerant early adopters to the general population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/>
              <a:t>What changes from a VC point of view</a:t>
            </a:r>
            <a:endParaRPr lang="en-US" sz="2800" dirty="0"/>
          </a:p>
          <a:p>
            <a:r>
              <a:rPr lang="en-US" dirty="0" smtClean="0"/>
              <a:t>“Pivot”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/>
              <a:t>The business plan suddenly changes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err="1"/>
              <a:t>Lyft</a:t>
            </a:r>
            <a:r>
              <a:rPr lang="en-US" sz="2000" dirty="0"/>
              <a:t> is a good example</a:t>
            </a:r>
          </a:p>
        </p:txBody>
      </p:sp>
    </p:spTree>
    <p:extLst>
      <p:ext uri="{BB962C8B-B14F-4D97-AF65-F5344CB8AC3E}">
        <p14:creationId xmlns:p14="http://schemas.microsoft.com/office/powerpoint/2010/main" val="6330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Check:</a:t>
            </a:r>
            <a:br>
              <a:rPr lang="en-US" dirty="0" smtClean="0"/>
            </a:br>
            <a:r>
              <a:rPr lang="en-US" dirty="0" smtClean="0"/>
              <a:t>Does the lean startup movement only apply to Internet businesses?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Four Steps to Marketing Strategy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05200" y="2286000"/>
            <a:ext cx="2057400" cy="914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Define the Market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05200" y="3352800"/>
            <a:ext cx="20574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Segment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 the Market,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Choose attractive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segments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505200" y="44958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Design 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Marketing Mix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to Appeal to the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Target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505200" y="5562600"/>
            <a:ext cx="2057400" cy="914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Position our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offering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124200" y="2133600"/>
            <a:ext cx="0" cy="403860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on </a:t>
            </a:r>
            <a:br>
              <a:rPr lang="en-US" dirty="0" smtClean="0"/>
            </a:br>
            <a:r>
              <a:rPr lang="en-US" dirty="0" smtClean="0"/>
              <a:t>Lean Startup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dirty="0" smtClean="0"/>
              <a:t>Largely embraced as the standard in </a:t>
            </a:r>
            <a:br>
              <a:rPr lang="en-US" dirty="0" smtClean="0"/>
            </a:br>
            <a:r>
              <a:rPr lang="en-US" dirty="0" err="1" smtClean="0"/>
              <a:t>SiVa</a:t>
            </a:r>
            <a:r>
              <a:rPr lang="en-US" dirty="0" smtClean="0"/>
              <a:t> (Silicon Valley)</a:t>
            </a:r>
          </a:p>
          <a:p>
            <a:pPr lvl="2"/>
            <a:r>
              <a:rPr lang="en-US" dirty="0" smtClean="0"/>
              <a:t>VCs will no longer fund mega-millions for an insanely great idea</a:t>
            </a:r>
          </a:p>
          <a:p>
            <a:r>
              <a:rPr lang="en-US" dirty="0" smtClean="0"/>
              <a:t>The scientific approach to entrepreneurship has appeal</a:t>
            </a:r>
          </a:p>
          <a:p>
            <a:r>
              <a:rPr lang="en-US" dirty="0" smtClean="0"/>
              <a:t>May not directly apply to non-Internet businesses, but may be influential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1. Define the Market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05200" y="2286000"/>
            <a:ext cx="2057400" cy="914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Define the Market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05200" y="3352800"/>
            <a:ext cx="20574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Segment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 the Market,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Choose attractive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segments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505200" y="44958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Design 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Marketing Mix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to Appeal to the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Target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505200" y="5562600"/>
            <a:ext cx="2057400" cy="914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Position our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offering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124200" y="2133600"/>
            <a:ext cx="0" cy="403860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5943600" y="1981200"/>
            <a:ext cx="2286000" cy="152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Deciding who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will buy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6172200" y="4191000"/>
            <a:ext cx="2590800" cy="1447800"/>
          </a:xfrm>
          <a:prstGeom prst="cloudCallout">
            <a:avLst>
              <a:gd name="adj1" fmla="val -43306"/>
              <a:gd name="adj2" fmla="val -115384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1200">
                <a:latin typeface="Arial" panose="020B0604020202020204" pitchFamily="34" charset="0"/>
              </a:rPr>
              <a:t>Need our</a:t>
            </a:r>
            <a:br>
              <a:rPr lang="en-US" altLang="en-US" sz="1200">
                <a:latin typeface="Arial" panose="020B0604020202020204" pitchFamily="34" charset="0"/>
              </a:rPr>
            </a:br>
            <a:r>
              <a:rPr lang="en-US" altLang="en-US" sz="1200">
                <a:latin typeface="Arial" panose="020B0604020202020204" pitchFamily="34" charset="0"/>
              </a:rPr>
              <a:t>product/service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1200">
                <a:latin typeface="Arial" panose="020B0604020202020204" pitchFamily="34" charset="0"/>
              </a:rPr>
              <a:t>Have the money to buy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2. Cut that Market Up, Choose Attractive Segments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05200" y="2286000"/>
            <a:ext cx="2057400" cy="914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Define the Market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05200" y="3352800"/>
            <a:ext cx="20574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Segment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 the Market,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Choose attractive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segments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505200" y="44958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Design 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Marketing Mix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to Appeal to the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Target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505200" y="5562600"/>
            <a:ext cx="2057400" cy="914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Position our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offering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124200" y="2133600"/>
            <a:ext cx="0" cy="403860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5943600" y="3048000"/>
            <a:ext cx="2286000" cy="152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We don’t have to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sell to everyone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Possible Dimensions to Segment Consumer Markets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9950"/>
            <a:ext cx="8229600" cy="39862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2800" smtClean="0"/>
              <a:t>Geographic</a:t>
            </a:r>
          </a:p>
          <a:p>
            <a:pPr eaLnBrk="1" hangingPunct="1"/>
            <a:r>
              <a:rPr lang="en-US" altLang="en-US" sz="2800" smtClean="0"/>
              <a:t>Demographics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400" smtClean="0"/>
              <a:t>Income level, age</a:t>
            </a:r>
          </a:p>
          <a:p>
            <a:pPr eaLnBrk="1" hangingPunct="1"/>
            <a:r>
              <a:rPr lang="en-US" altLang="en-US" sz="2800" smtClean="0"/>
              <a:t>Psychological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400" smtClean="0"/>
              <a:t>Attitudes, beliefs, personality</a:t>
            </a:r>
          </a:p>
          <a:p>
            <a:pPr lvl="2" eaLnBrk="1" hangingPunct="1"/>
            <a:r>
              <a:rPr lang="en-US" altLang="en-US" sz="2000" smtClean="0"/>
              <a:t>Example: “Fashion forward” “Fashion is a waste of money”</a:t>
            </a:r>
          </a:p>
          <a:p>
            <a:pPr eaLnBrk="1" hangingPunct="1"/>
            <a:r>
              <a:rPr lang="en-US" altLang="en-US" sz="2800" smtClean="0"/>
              <a:t>Product use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400" smtClean="0"/>
              <a:t>Hobby, on-the-job, special occasion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1212</Words>
  <Application>Microsoft Office PowerPoint</Application>
  <PresentationFormat>On-screen Show (4:3)</PresentationFormat>
  <Paragraphs>296</Paragraphs>
  <Slides>61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Century Schoolbook</vt:lpstr>
      <vt:lpstr>Courier New</vt:lpstr>
      <vt:lpstr>Wingdings</vt:lpstr>
      <vt:lpstr>Wingdings 2</vt:lpstr>
      <vt:lpstr>Oriel</vt:lpstr>
      <vt:lpstr> Cambridge Summer Institute </vt:lpstr>
      <vt:lpstr>Where the ideas come from (Osterwalder &amp; Pigneur)</vt:lpstr>
      <vt:lpstr>Lecture Outline</vt:lpstr>
      <vt:lpstr>Review of Marketing Strategy</vt:lpstr>
      <vt:lpstr>The Tenets of Target Marketing</vt:lpstr>
      <vt:lpstr>Four Steps to Marketing Strategy</vt:lpstr>
      <vt:lpstr>1. Define the Market</vt:lpstr>
      <vt:lpstr>2. Cut that Market Up, Choose Attractive Segments</vt:lpstr>
      <vt:lpstr>Possible Dimensions to Segment Consumer Markets</vt:lpstr>
      <vt:lpstr>3. Create a  Harmonious Marketing Mix</vt:lpstr>
      <vt:lpstr>PowerPoint Presentation</vt:lpstr>
      <vt:lpstr>4. Position our offering</vt:lpstr>
      <vt:lpstr>Firms that Come up with New Products Beat the Competition</vt:lpstr>
      <vt:lpstr>America’s Cup Races, 2013</vt:lpstr>
      <vt:lpstr>Rich Man’s Sport – or a practical application?</vt:lpstr>
      <vt:lpstr>Traditional “NPD”  New Product Development</vt:lpstr>
      <vt:lpstr>New Product Development</vt:lpstr>
      <vt:lpstr>New Product Development Process</vt:lpstr>
      <vt:lpstr>1. Idea Generation</vt:lpstr>
      <vt:lpstr>Improvement on something that  already exits</vt:lpstr>
      <vt:lpstr>2. Idea Screening</vt:lpstr>
      <vt:lpstr>3. Concept Development and Testing</vt:lpstr>
      <vt:lpstr>Prototypes &amp; Story Boards</vt:lpstr>
      <vt:lpstr>4. Marketing Strategy Development</vt:lpstr>
      <vt:lpstr>5. Business Analysis</vt:lpstr>
      <vt:lpstr>6. Product Development</vt:lpstr>
      <vt:lpstr>7. Test Marketing</vt:lpstr>
      <vt:lpstr>Test Market: Possible Outcomes</vt:lpstr>
      <vt:lpstr>8. Commercialization (“Rollout”)</vt:lpstr>
      <vt:lpstr>Summary and Review</vt:lpstr>
      <vt:lpstr>Idea Generation</vt:lpstr>
      <vt:lpstr>New Offering to a New Market</vt:lpstr>
      <vt:lpstr>Modified Offering to a New Market</vt:lpstr>
      <vt:lpstr>Do Something Better</vt:lpstr>
      <vt:lpstr>Do Something Better</vt:lpstr>
      <vt:lpstr>Do Something Better</vt:lpstr>
      <vt:lpstr>Do Something Faster [Su Bing Tian]</vt:lpstr>
      <vt:lpstr>Do Something Faster</vt:lpstr>
      <vt:lpstr>Do Something Faster </vt:lpstr>
      <vt:lpstr>Do Something Slower</vt:lpstr>
      <vt:lpstr>Get People to Do Something for Themselves</vt:lpstr>
      <vt:lpstr>Do Something Themselves</vt:lpstr>
      <vt:lpstr>Do Something for People that They Used to Do for Themselves</vt:lpstr>
      <vt:lpstr>Do Something for People that They Used to Do for Themselves</vt:lpstr>
      <vt:lpstr>Make Something Miniature</vt:lpstr>
      <vt:lpstr>Make Something Smaller</vt:lpstr>
      <vt:lpstr>Make Something Larger</vt:lpstr>
      <vt:lpstr>Something Bigger</vt:lpstr>
      <vt:lpstr>Combine Two Things in One</vt:lpstr>
      <vt:lpstr>Combine Two Things in One</vt:lpstr>
      <vt:lpstr>Combine . . . Separate</vt:lpstr>
      <vt:lpstr>Summary on Idea Generation</vt:lpstr>
      <vt:lpstr>Lean Startup Movement</vt:lpstr>
      <vt:lpstr>The Lean Startup Movement</vt:lpstr>
      <vt:lpstr>The Minimum Viable Product</vt:lpstr>
      <vt:lpstr>Rapid Prototyping and A/B testing</vt:lpstr>
      <vt:lpstr>Consequences of  Rapid Prototyping</vt:lpstr>
      <vt:lpstr>Additional terms</vt:lpstr>
      <vt:lpstr>Concept Check: Does the lean startup movement only apply to Internet businesses?</vt:lpstr>
      <vt:lpstr>Summary on  Lean Startup Movement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</dc:title>
  <dc:creator>David Robinson</dc:creator>
  <cp:lastModifiedBy>David Robinson</cp:lastModifiedBy>
  <cp:revision>49</cp:revision>
  <dcterms:created xsi:type="dcterms:W3CDTF">2009-06-16T20:13:47Z</dcterms:created>
  <dcterms:modified xsi:type="dcterms:W3CDTF">2018-05-26T20:14:27Z</dcterms:modified>
</cp:coreProperties>
</file>