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43"/>
  </p:notesMasterIdLst>
  <p:sldIdLst>
    <p:sldId id="256" r:id="rId2"/>
    <p:sldId id="257" r:id="rId3"/>
    <p:sldId id="267" r:id="rId4"/>
    <p:sldId id="260" r:id="rId5"/>
    <p:sldId id="261" r:id="rId6"/>
    <p:sldId id="263" r:id="rId7"/>
    <p:sldId id="307" r:id="rId8"/>
    <p:sldId id="264" r:id="rId9"/>
    <p:sldId id="265" r:id="rId10"/>
    <p:sldId id="279" r:id="rId11"/>
    <p:sldId id="308" r:id="rId12"/>
    <p:sldId id="269" r:id="rId13"/>
    <p:sldId id="268" r:id="rId14"/>
    <p:sldId id="270" r:id="rId15"/>
    <p:sldId id="305" r:id="rId16"/>
    <p:sldId id="271" r:id="rId17"/>
    <p:sldId id="278" r:id="rId18"/>
    <p:sldId id="272" r:id="rId19"/>
    <p:sldId id="273" r:id="rId20"/>
    <p:sldId id="274" r:id="rId21"/>
    <p:sldId id="276" r:id="rId22"/>
    <p:sldId id="275" r:id="rId23"/>
    <p:sldId id="280" r:id="rId24"/>
    <p:sldId id="309" r:id="rId25"/>
    <p:sldId id="258" r:id="rId26"/>
    <p:sldId id="302" r:id="rId27"/>
    <p:sldId id="282" r:id="rId28"/>
    <p:sldId id="283" r:id="rId29"/>
    <p:sldId id="284" r:id="rId30"/>
    <p:sldId id="285" r:id="rId31"/>
    <p:sldId id="286" r:id="rId32"/>
    <p:sldId id="287" r:id="rId33"/>
    <p:sldId id="310" r:id="rId34"/>
    <p:sldId id="288" r:id="rId35"/>
    <p:sldId id="289" r:id="rId36"/>
    <p:sldId id="303" r:id="rId37"/>
    <p:sldId id="306" r:id="rId38"/>
    <p:sldId id="312" r:id="rId39"/>
    <p:sldId id="311" r:id="rId40"/>
    <p:sldId id="290" r:id="rId41"/>
    <p:sldId id="304" r:id="rId42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906DCA-76F0-4098-B79B-9232340925F9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02E7AC-2518-48B9-BDA4-A1216DF0F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526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0AEDF2-43EB-4086-BEC3-C815559FAC3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3289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BC1052-4A46-4F40-A242-F9C2CCA6A352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1788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1C2C23-4126-49E4-A5AC-24F649B419F0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6675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F5AC4-CFBF-4B39-B4C0-1E9F180D282E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1731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2EBDBC-0B36-4CF0-9D71-D38776B3AF54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8256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17F34C-DF8E-438D-BDD2-DEF35FC1B35B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5215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ugba-10 Production &amp; Quality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5DA4A1-4BFF-4C4A-910D-5EB1DD0FBE42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8725" y="738188"/>
            <a:ext cx="4645025" cy="348297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9164" y="4306311"/>
            <a:ext cx="5208482" cy="419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18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D766A0-65DE-4DA8-8EDB-FDE8E3ABDDD3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2197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D6232C-44A2-4B40-B595-5155B410F6A7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8292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203434-9844-4167-853F-C698432A7D6F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417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5911C9-1D42-48B1-A623-7F0554D33039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987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829A9F-718D-413D-AFE0-CC0C20965FE7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1248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A9A21D-2F78-41B9-B294-6417F8626A67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0920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3CB7A6-A828-4269-87AA-CC5C5D0B6771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516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B45D0E-C820-4B0A-8088-27D79957724E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0369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3AD82B-DD9B-4B13-A7BF-43C989F61FE9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011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9BEEDD-8A8E-4634-8E0B-8353A0A4A063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2067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700D0C-3933-4FDE-971C-64BA922BF5A6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7156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E3EAFC-1087-41B2-B96C-0312AF7713C3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90970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EC8136-F214-4743-A5C0-C08741BFCFF6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2076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68C067-F86E-4FFD-A7DE-76EE6A66F2CF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2451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393673-7A0E-494F-84B2-D5C539160422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8208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1CC24A-7A24-4850-B54A-3CCC56463C57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98095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8FBE26-F1C4-4206-8DF1-EC40607E411E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18587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F21010-DEFA-4D23-9B63-14E06689AFC4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2967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D56DC2-37E5-44D7-A3C1-2D9F81BA3A14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870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E0B1AB-2277-4C03-89B1-EA45F797500F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5414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470217-B0B8-4D13-8E17-332454AA12CC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3252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A205D9-9052-4BE0-A73A-665BE563CE22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4989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A205D9-9052-4BE0-A73A-665BE563CE22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6119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5C1A9E-CE50-428E-AEA5-F8DEACC210C1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0986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E9F316-9F2C-4F1A-81F6-AA67D96EFAA9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078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FFDC3-1CF0-49EE-9024-9FFADA7705F9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A2697-1CE6-4DE1-97BC-51BC47D45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539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7B9DF-F6CE-46D3-944C-5CDD3801EA23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74A1D-81A8-43A5-9369-FA159EB499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54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201AA-6457-4465-BDF8-C467366D4EE2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580A-6A9B-42A9-B882-C55F06E365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75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2009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6A53-761E-4B00-9413-B4CC62A3DF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Keio University  | 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Intrax </a:t>
            </a:r>
            <a:r>
              <a:rPr lang="en-US"/>
              <a:t> San Francisco</a:t>
            </a:r>
          </a:p>
        </p:txBody>
      </p:sp>
    </p:spTree>
    <p:extLst>
      <p:ext uri="{BB962C8B-B14F-4D97-AF65-F5344CB8AC3E}">
        <p14:creationId xmlns:p14="http://schemas.microsoft.com/office/powerpoint/2010/main" val="26572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8186E-810D-41E0-B5CC-4755FC93B498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CBC4D-FB2E-460E-B355-D8CEBD3172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708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8026-37A1-4F63-967B-8C21D4836B6C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4402-FC0F-4A32-8BBC-C333AF171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62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529E-9DCB-419C-9A6A-C0C1A5D7AEF0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C74DB-AD8C-464B-9F53-D1A65C59A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40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8FFCB6-57DD-4418-A11E-F9D072F1B6D8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1186E-40CC-4763-B786-FF5941854C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6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072A9-ACB7-41F8-AE5F-BEAFFFB61AA2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36628-AACE-479F-A93B-906EB6477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47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682A3F-3A85-48B8-BAA5-D09C38E20661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EF0E-7702-44D8-9463-462695B89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02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F68301-2849-4C6E-B954-ED9A50C2EA7E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017E-C76C-464A-B901-C4DD942C4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4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E88B8CD-D2F4-43DC-AEFC-8BCA0666C856}" type="datetimeFigureOut">
              <a:rPr lang="en-US"/>
              <a:pPr>
                <a:defRPr/>
              </a:pPr>
              <a:t>5/26/2018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C354F0-97C4-4B32-9A26-93A422644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64" r:id="rId4"/>
    <p:sldLayoutId id="2147484065" r:id="rId5"/>
    <p:sldLayoutId id="2147484072" r:id="rId6"/>
    <p:sldLayoutId id="2147484066" r:id="rId7"/>
    <p:sldLayoutId id="2147484073" r:id="rId8"/>
    <p:sldLayoutId id="2147484074" r:id="rId9"/>
    <p:sldLayoutId id="2147484067" r:id="rId10"/>
    <p:sldLayoutId id="21474840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Cambridge Summer Institute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David Robinson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b="0" dirty="0" smtClean="0"/>
              <a:t>© D. Robinson, </a:t>
            </a:r>
            <a:r>
              <a:rPr lang="en-US" altLang="en-US" b="0" dirty="0" smtClean="0"/>
              <a:t>2018</a:t>
            </a:r>
            <a:endParaRPr lang="en-US" altLang="en-US" b="0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4600" y="1905000"/>
            <a:ext cx="5715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Lecture 3: Business Model Canvas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                 Cost Structure; 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</a:t>
            </a:r>
            <a:r>
              <a:rPr lang="en-US">
                <a:solidFill>
                  <a:schemeClr val="accent5">
                    <a:lumMod val="75000"/>
                  </a:schemeClr>
                </a:solidFill>
                <a:latin typeface="+mn-lt"/>
              </a:rPr>
              <a:t>     Make/buy/lease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&amp; Partners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Notes on how to use the Canvas</a:t>
            </a:r>
            <a:endParaRPr lang="en-US" dirty="0"/>
          </a:p>
        </p:txBody>
      </p:sp>
      <p:sp>
        <p:nvSpPr>
          <p:cNvPr id="27651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Make many different versions, iterate</a:t>
            </a:r>
          </a:p>
          <a:p>
            <a:pPr lvl="1" eaLnBrk="1" hangingPunct="1"/>
            <a:r>
              <a:rPr lang="en-US" altLang="en-US" dirty="0" smtClean="0"/>
              <a:t>Develop competing alternative models</a:t>
            </a:r>
          </a:p>
          <a:p>
            <a:pPr lvl="1" eaLnBrk="1" hangingPunct="1"/>
            <a:r>
              <a:rPr lang="en-US" altLang="en-US" dirty="0" smtClean="0"/>
              <a:t>Combine best features</a:t>
            </a:r>
          </a:p>
          <a:p>
            <a:pPr eaLnBrk="1" hangingPunct="1"/>
            <a:r>
              <a:rPr lang="en-US" altLang="en-US" dirty="0" smtClean="0"/>
              <a:t>Draw arrows for relationships</a:t>
            </a:r>
          </a:p>
          <a:p>
            <a:pPr lvl="1" eaLnBrk="1" hangingPunct="1"/>
            <a:r>
              <a:rPr lang="en-US" altLang="en-US" dirty="0" smtClean="0"/>
              <a:t>(e.g. outsourcing fulfillment [key partner]eliminates the [</a:t>
            </a:r>
            <a:r>
              <a:rPr lang="en-US" altLang="en-US" b="1" dirty="0" smtClean="0"/>
              <a:t>cost]</a:t>
            </a:r>
            <a:r>
              <a:rPr lang="en-US" altLang="en-US" dirty="0" smtClean="0"/>
              <a:t> of a warehouse)</a:t>
            </a:r>
          </a:p>
          <a:p>
            <a:pPr eaLnBrk="1" hangingPunct="1"/>
            <a:r>
              <a:rPr lang="en-US" altLang="en-US" dirty="0" smtClean="0"/>
              <a:t>Use sticky notes, colored pens</a:t>
            </a:r>
          </a:p>
          <a:p>
            <a:pPr eaLnBrk="1" hangingPunct="1"/>
            <a:r>
              <a:rPr lang="en-US" altLang="en-US" dirty="0" smtClean="0"/>
              <a:t>Think about the </a:t>
            </a:r>
            <a:r>
              <a:rPr lang="en-US" altLang="en-US" u="sng" dirty="0" smtClean="0"/>
              <a:t>narrative</a:t>
            </a:r>
            <a:r>
              <a:rPr lang="en-US" altLang="en-US" dirty="0" smtClean="0"/>
              <a:t> tell a story</a:t>
            </a:r>
          </a:p>
          <a:p>
            <a:pPr lvl="1" eaLnBrk="1" hangingPunct="1"/>
            <a:r>
              <a:rPr lang="en-US" altLang="en-US" dirty="0" smtClean="0"/>
              <a:t>You’ll hear the term “</a:t>
            </a:r>
            <a:r>
              <a:rPr lang="en-US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persona</a:t>
            </a:r>
            <a:r>
              <a:rPr lang="en-US" altLang="en-US" dirty="0" smtClean="0"/>
              <a:t>” = an imagined specific customer: “Shelly wants to get to the airport, but . . 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190">
            <a:off x="5972728" y="1552578"/>
            <a:ext cx="2286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[example of “persona”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1" y="1603679"/>
            <a:ext cx="7095238" cy="4866667"/>
          </a:xfrm>
        </p:spPr>
      </p:pic>
    </p:spTree>
    <p:extLst>
      <p:ext uri="{BB962C8B-B14F-4D97-AF65-F5344CB8AC3E}">
        <p14:creationId xmlns:p14="http://schemas.microsoft.com/office/powerpoint/2010/main" val="1414914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Cost Structure</a:t>
            </a:r>
            <a:endParaRPr lang="en-US" dirty="0"/>
          </a:p>
        </p:txBody>
      </p:sp>
      <p:sp>
        <p:nvSpPr>
          <p:cNvPr id="29699" name="Subtitle 3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1828800"/>
            <a:ext cx="1828800" cy="3581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Key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Partners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Business Model Canvas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2057400"/>
            <a:ext cx="18288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Value Proposition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20574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36576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Resources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1828800"/>
            <a:ext cx="1828800" cy="3581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Customer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Segments &amp;</a:t>
            </a:r>
          </a:p>
          <a:p>
            <a:pPr algn="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Attractive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Targets</a:t>
            </a:r>
          </a:p>
          <a:p>
            <a:pPr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20574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Customer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Relationships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36576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Channel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Relationships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5181600"/>
            <a:ext cx="38100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Cost Structure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3795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 smtClean="0"/>
              <a:t>Fixed costs</a:t>
            </a:r>
          </a:p>
          <a:p>
            <a:pPr lvl="1"/>
            <a:r>
              <a:rPr lang="en-US" altLang="en-US" smtClean="0"/>
              <a:t>Project startup</a:t>
            </a:r>
          </a:p>
          <a:p>
            <a:pPr lvl="2"/>
            <a:r>
              <a:rPr lang="en-US" altLang="en-US" smtClean="0"/>
              <a:t>R&amp;D, development</a:t>
            </a:r>
          </a:p>
          <a:p>
            <a:pPr lvl="1"/>
            <a:r>
              <a:rPr lang="en-US" altLang="en-US" smtClean="0"/>
              <a:t>“Period Fixed Costs”</a:t>
            </a:r>
          </a:p>
          <a:p>
            <a:pPr lvl="2"/>
            <a:r>
              <a:rPr lang="en-US" altLang="en-US" smtClean="0"/>
              <a:t>Office</a:t>
            </a:r>
          </a:p>
          <a:p>
            <a:pPr lvl="2"/>
            <a:r>
              <a:rPr lang="en-US" altLang="en-US" smtClean="0"/>
              <a:t>Warehouse</a:t>
            </a:r>
          </a:p>
          <a:p>
            <a:pPr lvl="2"/>
            <a:r>
              <a:rPr lang="en-US" altLang="en-US" smtClean="0"/>
              <a:t>Core staff</a:t>
            </a:r>
          </a:p>
          <a:p>
            <a:pPr lvl="2"/>
            <a:r>
              <a:rPr lang="en-US" altLang="en-US" smtClean="0"/>
              <a:t>“Overhead” (e.g. business licenses, accounting)</a:t>
            </a:r>
          </a:p>
          <a:p>
            <a:r>
              <a:rPr lang="en-US" altLang="en-US" smtClean="0"/>
              <a:t>Variable costs</a:t>
            </a:r>
          </a:p>
          <a:p>
            <a:pPr lvl="1"/>
            <a:r>
              <a:rPr lang="en-US" altLang="en-US" smtClean="0"/>
              <a:t>Inputs</a:t>
            </a:r>
          </a:p>
          <a:p>
            <a:pPr lvl="2"/>
            <a:r>
              <a:rPr lang="en-US" altLang="en-US" smtClean="0"/>
              <a:t>Components</a:t>
            </a:r>
          </a:p>
          <a:p>
            <a:pPr lvl="2"/>
            <a:r>
              <a:rPr lang="en-US" altLang="en-US" smtClean="0"/>
              <a:t>Labor</a:t>
            </a:r>
          </a:p>
          <a:p>
            <a:pPr lvl="1"/>
            <a:r>
              <a:rPr lang="en-US" altLang="en-US" smtClean="0"/>
              <a:t>Margins, commission and license fees paid to others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228600"/>
            <a:ext cx="381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Cost Structure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Cost, Full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What’s the </a:t>
            </a:r>
            <a:r>
              <a:rPr lang="en-US" b="1" i="1" dirty="0" smtClean="0"/>
              <a:t>marginal cost</a:t>
            </a:r>
            <a:r>
              <a:rPr lang="en-US" dirty="0" smtClean="0"/>
              <a:t> for CBL to put on </a:t>
            </a:r>
            <a:r>
              <a:rPr lang="en-US" u="sng" dirty="0" smtClean="0"/>
              <a:t>this</a:t>
            </a:r>
            <a:r>
              <a:rPr lang="en-US" dirty="0" smtClean="0"/>
              <a:t> seminar, given that they are already running courses at Magdalene?</a:t>
            </a:r>
          </a:p>
          <a:p>
            <a:r>
              <a:rPr lang="en-US" dirty="0" smtClean="0"/>
              <a:t>What is the </a:t>
            </a:r>
            <a:r>
              <a:rPr lang="en-US" b="1" i="1" dirty="0" smtClean="0"/>
              <a:t>full cost </a:t>
            </a:r>
            <a:r>
              <a:rPr lang="en-US" dirty="0" smtClean="0"/>
              <a:t>of this seminar?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68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How to win</a:t>
            </a:r>
            <a:br>
              <a:rPr lang="en-US" dirty="0" smtClean="0"/>
            </a:br>
            <a:r>
              <a:rPr lang="en-US" dirty="0" smtClean="0"/>
              <a:t>competitive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environments</a:t>
            </a:r>
            <a:endParaRPr lang="en-US" dirty="0"/>
          </a:p>
        </p:txBody>
      </p:sp>
      <p:sp>
        <p:nvSpPr>
          <p:cNvPr id="35843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 smtClean="0"/>
              <a:t>Sourcing</a:t>
            </a:r>
          </a:p>
          <a:p>
            <a:pPr lvl="1"/>
            <a:r>
              <a:rPr lang="en-US" altLang="en-US" smtClean="0"/>
              <a:t>We have knowledge (contacts, language skills) and can get it cheaper</a:t>
            </a:r>
          </a:p>
          <a:p>
            <a:r>
              <a:rPr lang="en-US" altLang="en-US" smtClean="0"/>
              <a:t>Radical redesign</a:t>
            </a:r>
          </a:p>
          <a:p>
            <a:pPr lvl="1"/>
            <a:r>
              <a:rPr lang="en-US" altLang="en-US" smtClean="0"/>
              <a:t>Simplify and eliminate parts</a:t>
            </a:r>
          </a:p>
          <a:p>
            <a:pPr lvl="1"/>
            <a:r>
              <a:rPr lang="en-US" altLang="en-US" smtClean="0"/>
              <a:t>“Outsource the work to the customer”</a:t>
            </a:r>
          </a:p>
          <a:p>
            <a:r>
              <a:rPr lang="en-US" altLang="en-US" smtClean="0"/>
              <a:t>Economies of Scale</a:t>
            </a:r>
          </a:p>
          <a:p>
            <a:r>
              <a:rPr lang="en-US" altLang="en-US" smtClean="0"/>
              <a:t>Economies of scope</a:t>
            </a:r>
          </a:p>
          <a:p>
            <a:pPr lvl="1"/>
            <a:r>
              <a:rPr lang="en-US" altLang="en-US" smtClean="0"/>
              <a:t>Large companies have in-house marketing research</a:t>
            </a:r>
          </a:p>
          <a:p>
            <a:r>
              <a:rPr lang="en-US" altLang="en-US" smtClean="0"/>
              <a:t>Cost avoidance:</a:t>
            </a:r>
          </a:p>
          <a:p>
            <a:pPr lvl="1"/>
            <a:r>
              <a:rPr lang="en-US" altLang="en-US" smtClean="0"/>
              <a:t>Outsource just about everything</a:t>
            </a:r>
          </a:p>
          <a:p>
            <a:pPr lvl="2"/>
            <a:r>
              <a:rPr lang="en-US" altLang="en-US" smtClean="0"/>
              <a:t>Example: “AWS” cloud services</a:t>
            </a:r>
          </a:p>
          <a:p>
            <a:endParaRPr lang="en-US" altLang="en-US" smtClean="0"/>
          </a:p>
        </p:txBody>
      </p:sp>
      <p:sp>
        <p:nvSpPr>
          <p:cNvPr id="6" name="Rectangle 5"/>
          <p:cNvSpPr/>
          <p:nvPr/>
        </p:nvSpPr>
        <p:spPr>
          <a:xfrm>
            <a:off x="4114800" y="228600"/>
            <a:ext cx="381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Cost Structure</a:t>
            </a:r>
          </a:p>
        </p:txBody>
      </p:sp>
      <p:sp>
        <p:nvSpPr>
          <p:cNvPr id="5" name="Right Arrow 4"/>
          <p:cNvSpPr/>
          <p:nvPr/>
        </p:nvSpPr>
        <p:spPr>
          <a:xfrm rot="1342239">
            <a:off x="4943733" y="3904951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584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581275"/>
            <a:ext cx="22479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DDB5CFD-5609-4E3D-9CFB-72E126664C6A}" type="slidenum">
              <a:rPr lang="en-US" altLang="en-US" sz="1200" b="0" smtClean="0">
                <a:solidFill>
                  <a:schemeClr val="tx2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 b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en-US" altLang="en-US" sz="2800" cap="none" smtClean="0"/>
              <a:t>“Outsource the work to the customer”</a:t>
            </a:r>
            <a:br>
              <a:rPr lang="en-US" altLang="en-US" sz="2800" cap="none" smtClean="0"/>
            </a:br>
            <a:endParaRPr lang="en-US" altLang="en-US" i="1" cap="none" smtClean="0">
              <a:solidFill>
                <a:srgbClr val="A0C2FA"/>
              </a:solidFill>
            </a:endParaRPr>
          </a:p>
        </p:txBody>
      </p:sp>
      <p:pic>
        <p:nvPicPr>
          <p:cNvPr id="37892" name="Picture 2" descr="http://www.hammerhead.net/OnlineFormScreenShot2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36964">
            <a:off x="238125" y="3348038"/>
            <a:ext cx="166052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 descr="http://sitelife.aviationweek.com/ver1.0/Content/images/store/4/14/f4259a13-8934-4551-9e22-5bbf33896064.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30861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http://farm4.static.flickr.com/3056/2503596972_7a014eaf15.jpg?v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2788" y="3505200"/>
            <a:ext cx="2081212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Callout 8"/>
          <p:cNvSpPr/>
          <p:nvPr/>
        </p:nvSpPr>
        <p:spPr bwMode="auto">
          <a:xfrm>
            <a:off x="3124200" y="3124200"/>
            <a:ext cx="2667000" cy="1447800"/>
          </a:xfrm>
          <a:prstGeom prst="cloudCallout">
            <a:avLst>
              <a:gd name="adj1" fmla="val 86736"/>
              <a:gd name="adj2" fmla="val 99537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Southwest’s</a:t>
            </a:r>
            <a:br>
              <a:rPr lang="en-US" sz="2000" dirty="0">
                <a:solidFill>
                  <a:schemeClr val="bg2"/>
                </a:solidFill>
                <a:latin typeface="+mn-lt"/>
              </a:rPr>
            </a:br>
            <a:r>
              <a:rPr lang="en-US" sz="2000" dirty="0">
                <a:solidFill>
                  <a:schemeClr val="bg2"/>
                </a:solidFill>
                <a:latin typeface="+mn-lt"/>
              </a:rPr>
              <a:t>boarding system</a:t>
            </a:r>
          </a:p>
        </p:txBody>
      </p:sp>
      <p:pic>
        <p:nvPicPr>
          <p:cNvPr id="37896" name="Picture 10" descr="http://www.experientia.com/blog/uploads/self_checkou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8187">
            <a:off x="1219200" y="4572000"/>
            <a:ext cx="2514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Callout 9"/>
          <p:cNvSpPr/>
          <p:nvPr/>
        </p:nvSpPr>
        <p:spPr bwMode="auto">
          <a:xfrm>
            <a:off x="457200" y="1447800"/>
            <a:ext cx="2667000" cy="1447800"/>
          </a:xfrm>
          <a:prstGeom prst="cloudCallout">
            <a:avLst>
              <a:gd name="adj1" fmla="val 38736"/>
              <a:gd name="adj2" fmla="val 175327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Self check-out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Make versus Buy should be</a:t>
            </a:r>
            <a:br>
              <a:rPr lang="en-US" dirty="0" smtClean="0"/>
            </a:br>
            <a:r>
              <a:rPr lang="en-US" dirty="0" smtClean="0"/>
              <a:t>Make, Buy, don’t-buy—lease</a:t>
            </a:r>
            <a:endParaRPr lang="en-US" dirty="0"/>
          </a:p>
        </p:txBody>
      </p:sp>
      <p:sp>
        <p:nvSpPr>
          <p:cNvPr id="39939" name="Subtitle 4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r>
              <a:rPr lang="en-US" altLang="en-US" smtClean="0"/>
              <a:t>Outsource just about everything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should we make anything?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4038600" y="1600200"/>
            <a:ext cx="3886200" cy="4873625"/>
          </a:xfrm>
        </p:spPr>
        <p:txBody>
          <a:bodyPr/>
          <a:lstStyle/>
          <a:p>
            <a:r>
              <a:rPr lang="en-US" altLang="en-US" smtClean="0"/>
              <a:t>For component inputs</a:t>
            </a:r>
          </a:p>
          <a:p>
            <a:r>
              <a:rPr lang="en-US" altLang="en-US" smtClean="0"/>
              <a:t>The default should be:</a:t>
            </a:r>
            <a:br>
              <a:rPr lang="en-US" altLang="en-US" smtClean="0"/>
            </a:br>
            <a:r>
              <a:rPr lang="en-US" altLang="en-US" smtClean="0"/>
              <a:t>buy it in</a:t>
            </a:r>
          </a:p>
          <a:p>
            <a:pPr lvl="1"/>
            <a:r>
              <a:rPr lang="en-US" altLang="en-US" smtClean="0"/>
              <a:t>Only make it in house if you can make it cheaper</a:t>
            </a:r>
          </a:p>
        </p:txBody>
      </p:sp>
      <p:pic>
        <p:nvPicPr>
          <p:cNvPr id="4" name="Picture 4" descr="Make_bu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3076575" cy="438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Business Model Canvas: Left hand side</a:t>
            </a:r>
          </a:p>
          <a:p>
            <a:pPr eaLnBrk="1" hangingPunct="1"/>
            <a:r>
              <a:rPr lang="en-US" altLang="en-US" dirty="0" smtClean="0"/>
              <a:t>Cost Structure</a:t>
            </a:r>
          </a:p>
          <a:p>
            <a:pPr eaLnBrk="1" hangingPunct="1"/>
            <a:r>
              <a:rPr lang="en-US" altLang="en-US" dirty="0" smtClean="0"/>
              <a:t>Make/Buy/Lease decisions</a:t>
            </a:r>
          </a:p>
          <a:p>
            <a:pPr eaLnBrk="1" hangingPunct="1"/>
            <a:r>
              <a:rPr lang="en-US" altLang="en-US" dirty="0" smtClean="0"/>
              <a:t>Partners and their functions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Capital Goods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 dirty="0" smtClean="0"/>
              <a:t>Why buy it when you can lease it when you need it</a:t>
            </a:r>
          </a:p>
          <a:p>
            <a:pPr lvl="1"/>
            <a:r>
              <a:rPr lang="en-US" altLang="en-US" dirty="0" smtClean="0"/>
              <a:t>Warehouse space</a:t>
            </a:r>
          </a:p>
          <a:p>
            <a:pPr lvl="2"/>
            <a:r>
              <a:rPr lang="en-US" altLang="en-US" dirty="0" smtClean="0"/>
              <a:t>Makes a fixed cost variable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pic>
        <p:nvPicPr>
          <p:cNvPr id="44036" name="Picture 4" descr="http://www.shelving-ideas.com/wp-content/uploads/2011/05/Warehouse-Rack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341153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Capital Goods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 smtClean="0"/>
              <a:t>Why buy servers . . . When you can buy server time by the hour?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46084" name="Picture 2" descr="https://www.liquidweb.com/img/dc/fac-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64389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Outsource the whole Function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48132" name="Picture 2" descr="http://fbaspeed.com/fba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3910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4" descr="http://www.sellyourbooksonline.com/wp-content/uploads/2010/03/amazon-distribution-center-509x3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48482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is outsourcing a function cheaper?</a:t>
            </a:r>
            <a:endParaRPr 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457200" indent="-457200">
              <a:buFont typeface="Century Schoolbook"/>
              <a:buAutoNum type="arabicPeriod"/>
            </a:pPr>
            <a:r>
              <a:rPr lang="en-US" altLang="en-US" smtClean="0"/>
              <a:t>The provider has economies of scope and scale</a:t>
            </a:r>
          </a:p>
          <a:p>
            <a:pPr marL="457200" indent="-457200">
              <a:buFont typeface="Century Schoolbook"/>
              <a:buAutoNum type="arabicPeriod"/>
            </a:pPr>
            <a:r>
              <a:rPr lang="en-US" altLang="en-US" smtClean="0"/>
              <a:t>You only pay for what you need</a:t>
            </a:r>
          </a:p>
          <a:p>
            <a:pPr marL="457200" indent="-457200">
              <a:buFont typeface="Century Schoolbook"/>
              <a:buAutoNum type="arabicPeriod"/>
            </a:pPr>
            <a:r>
              <a:rPr lang="en-US" altLang="en-US" smtClean="0"/>
              <a:t>It’s easy to “scale up” without increased capital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when do we make it ourselves?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Let’s pick that up in the next section . . 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80230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Summary on Cost Structure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mtClean="0"/>
              <a:t>Even luxury businesses win by minimizing costs</a:t>
            </a:r>
          </a:p>
          <a:p>
            <a:pPr eaLnBrk="1" hangingPunct="1"/>
            <a:r>
              <a:rPr lang="en-US" altLang="en-US" smtClean="0"/>
              <a:t>Look for the cost-advantage</a:t>
            </a:r>
          </a:p>
          <a:p>
            <a:pPr lvl="1" eaLnBrk="1" hangingPunct="1"/>
            <a:r>
              <a:rPr lang="en-US" altLang="en-US" smtClean="0"/>
              <a:t>Sourcing</a:t>
            </a:r>
          </a:p>
          <a:p>
            <a:pPr lvl="1" eaLnBrk="1" hangingPunct="1"/>
            <a:r>
              <a:rPr lang="en-US" altLang="en-US" smtClean="0"/>
              <a:t>Volume</a:t>
            </a:r>
          </a:p>
          <a:p>
            <a:pPr eaLnBrk="1" hangingPunct="1"/>
            <a:r>
              <a:rPr lang="en-US" altLang="en-US" smtClean="0"/>
              <a:t>Challenge every thought to do something in-house</a:t>
            </a:r>
          </a:p>
          <a:p>
            <a:pPr lvl="1" eaLnBrk="1" hangingPunct="1"/>
            <a:r>
              <a:rPr lang="en-US" altLang="en-US" smtClean="0"/>
              <a:t>Don’t buy: lease what you need when you need it</a:t>
            </a:r>
          </a:p>
          <a:p>
            <a:pPr lvl="1" eaLnBrk="1" hangingPunct="1"/>
            <a:r>
              <a:rPr lang="en-US" altLang="en-US" smtClean="0"/>
              <a:t>Don’t pay for staff: Outsource whole functions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Strategic Partners</a:t>
            </a:r>
            <a:endParaRPr lang="en-US" dirty="0"/>
          </a:p>
        </p:txBody>
      </p:sp>
      <p:sp>
        <p:nvSpPr>
          <p:cNvPr id="5427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Not just “suppliers”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1828800"/>
            <a:ext cx="1828800" cy="3581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Key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Partners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Business Model Canvas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2057400"/>
            <a:ext cx="18288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Value Proposition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2057400"/>
            <a:ext cx="10668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36576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Resources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1828800"/>
            <a:ext cx="1828800" cy="3581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Customer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Segments &amp;</a:t>
            </a:r>
          </a:p>
          <a:p>
            <a:pPr algn="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Attractive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Targets</a:t>
            </a:r>
          </a:p>
          <a:p>
            <a:pPr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20574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Customer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Relationships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36576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Channel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Relationships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5181600"/>
            <a:ext cx="3810000" cy="121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Cost Structure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24400" y="5181600"/>
            <a:ext cx="3810000" cy="121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Revenue Streams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Key Activities </a:t>
            </a:r>
            <a:br>
              <a:rPr lang="en-US" dirty="0" smtClean="0"/>
            </a:br>
            <a:r>
              <a:rPr lang="en-US" dirty="0" smtClean="0"/>
              <a:t>(where we may need strategic partners)</a:t>
            </a:r>
            <a:endParaRPr lang="en-US" dirty="0"/>
          </a:p>
        </p:txBody>
      </p:sp>
      <p:sp>
        <p:nvSpPr>
          <p:cNvPr id="58371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 dirty="0" smtClean="0"/>
              <a:t>Design and development</a:t>
            </a:r>
          </a:p>
          <a:p>
            <a:pPr lvl="1"/>
            <a:r>
              <a:rPr lang="en-US" altLang="en-US" dirty="0" smtClean="0"/>
              <a:t>Government </a:t>
            </a:r>
            <a:r>
              <a:rPr lang="en-US" altLang="en-US" smtClean="0"/>
              <a:t>regulatory approval</a:t>
            </a:r>
          </a:p>
          <a:p>
            <a:r>
              <a:rPr lang="en-US" altLang="en-US" dirty="0" smtClean="0"/>
              <a:t>“The platform” (Internet businesses)</a:t>
            </a:r>
          </a:p>
          <a:p>
            <a:r>
              <a:rPr lang="en-US" altLang="en-US" dirty="0" smtClean="0"/>
              <a:t>Production</a:t>
            </a:r>
          </a:p>
          <a:p>
            <a:r>
              <a:rPr lang="en-US" altLang="en-US" dirty="0" smtClean="0"/>
              <a:t>Distribution to end user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1828800"/>
            <a:ext cx="1828800" cy="3581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Key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Partners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Business Model Canvas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2057400"/>
            <a:ext cx="18288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Value Proposition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20574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3657600"/>
            <a:ext cx="10668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Resources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1828800"/>
            <a:ext cx="1828800" cy="3581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Customer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Segments &amp;</a:t>
            </a:r>
          </a:p>
          <a:p>
            <a:pPr algn="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Attractive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Targets</a:t>
            </a:r>
          </a:p>
          <a:p>
            <a:pPr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20574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Customer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Relationships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36576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Channel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Relationships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5181600"/>
            <a:ext cx="3810000" cy="121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Cost Structure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24400" y="5181600"/>
            <a:ext cx="3810000" cy="121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Revenue Streams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Business Model Canvas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2057400"/>
            <a:ext cx="18288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Value Proposition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381000" y="1828800"/>
            <a:ext cx="3124200" cy="2133600"/>
          </a:xfrm>
          <a:prstGeom prst="cloudCallout">
            <a:avLst>
              <a:gd name="adj1" fmla="val 71349"/>
              <a:gd name="adj2" fmla="val 35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hangingPunct="1">
              <a:buFont typeface="+mj-lt"/>
              <a:buAutoNum type="arabicPeriod"/>
              <a:defRPr/>
            </a:pPr>
            <a:r>
              <a:rPr lang="en-US" sz="1200" dirty="0"/>
              <a:t>Where’s the agony?</a:t>
            </a: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r>
              <a:rPr lang="en-US" sz="1200" dirty="0"/>
              <a:t>What are the “pinch points”?</a:t>
            </a:r>
          </a:p>
          <a:p>
            <a:pPr marL="342900" indent="-342900" algn="ctr" eaLnBrk="1" hangingPunct="1">
              <a:buFont typeface="+mj-lt"/>
              <a:buAutoNum type="arabicPeriod"/>
              <a:defRPr/>
            </a:pPr>
            <a:r>
              <a:rPr lang="en-US" sz="1200" dirty="0"/>
              <a:t>What problem does this solve?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Key resources</a:t>
            </a:r>
            <a:endParaRPr lang="en-US" dirty="0"/>
          </a:p>
        </p:txBody>
      </p:sp>
      <p:sp>
        <p:nvSpPr>
          <p:cNvPr id="62467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 smtClean="0"/>
              <a:t>Physical</a:t>
            </a:r>
          </a:p>
          <a:p>
            <a:pPr lvl="1"/>
            <a:r>
              <a:rPr lang="en-US" altLang="en-US" dirty="0" smtClean="0"/>
              <a:t>Space (warehouse)</a:t>
            </a:r>
          </a:p>
          <a:p>
            <a:pPr lvl="1"/>
            <a:r>
              <a:rPr lang="en-US" altLang="en-US" dirty="0" smtClean="0"/>
              <a:t>Production facilities</a:t>
            </a:r>
          </a:p>
          <a:p>
            <a:pPr lvl="1"/>
            <a:r>
              <a:rPr lang="en-US" altLang="en-US" dirty="0" smtClean="0"/>
              <a:t>Computing infrastructure</a:t>
            </a:r>
          </a:p>
          <a:p>
            <a:r>
              <a:rPr lang="en-US" altLang="en-US" dirty="0" smtClean="0"/>
              <a:t>Financial</a:t>
            </a:r>
          </a:p>
          <a:p>
            <a:pPr lvl="1"/>
            <a:r>
              <a:rPr lang="en-US" altLang="en-US" dirty="0" smtClean="0"/>
              <a:t>Capital</a:t>
            </a:r>
          </a:p>
          <a:p>
            <a:pPr lvl="1"/>
            <a:r>
              <a:rPr lang="en-US" altLang="en-US" dirty="0" smtClean="0"/>
              <a:t>Guarantees, risk-sharing</a:t>
            </a:r>
          </a:p>
          <a:p>
            <a:endParaRPr lang="en-US" altLang="en-US" dirty="0" smtClean="0"/>
          </a:p>
        </p:txBody>
      </p:sp>
      <p:sp>
        <p:nvSpPr>
          <p:cNvPr id="62468" name="Content Placeholder 5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r>
              <a:rPr lang="en-US" altLang="en-US" smtClean="0"/>
              <a:t>Intellectual property</a:t>
            </a:r>
          </a:p>
          <a:p>
            <a:pPr lvl="1"/>
            <a:r>
              <a:rPr lang="en-US" altLang="en-US" smtClean="0"/>
              <a:t>Patents, licences</a:t>
            </a:r>
          </a:p>
          <a:p>
            <a:r>
              <a:rPr lang="en-US" altLang="en-US" smtClean="0"/>
              <a:t>Human</a:t>
            </a:r>
          </a:p>
          <a:p>
            <a:pPr lvl="1"/>
            <a:r>
              <a:rPr lang="en-US" altLang="en-US" smtClean="0"/>
              <a:t>Experts, researchers, creative</a:t>
            </a:r>
          </a:p>
          <a:p>
            <a:pPr lvl="1"/>
            <a:r>
              <a:rPr lang="en-US" altLang="en-US" smtClean="0"/>
              <a:t>Workers</a:t>
            </a:r>
          </a:p>
          <a:p>
            <a:pPr lvl="1"/>
            <a:r>
              <a:rPr lang="en-US" altLang="en-US" smtClean="0"/>
              <a:t>Sales force</a:t>
            </a:r>
          </a:p>
          <a:p>
            <a:endParaRPr lang="en-US" altLang="en-US" smtClean="0"/>
          </a:p>
        </p:txBody>
      </p:sp>
      <p:sp>
        <p:nvSpPr>
          <p:cNvPr id="5" name="Cloud Callout 4"/>
          <p:cNvSpPr/>
          <p:nvPr/>
        </p:nvSpPr>
        <p:spPr>
          <a:xfrm>
            <a:off x="4343400" y="381000"/>
            <a:ext cx="3429000" cy="1143000"/>
          </a:xfrm>
          <a:prstGeom prst="cloudCallout">
            <a:avLst>
              <a:gd name="adj1" fmla="val -72417"/>
              <a:gd name="adj2" fmla="val 9436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Where partners come in: We don’t have to do all this ourselves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1828800"/>
            <a:ext cx="1828800" cy="3581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Key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Partners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Business Model Canvas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2057400"/>
            <a:ext cx="18288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Value Proposition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20574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36576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Resources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1828800"/>
            <a:ext cx="1828800" cy="3581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Customer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Segments &amp;</a:t>
            </a:r>
          </a:p>
          <a:p>
            <a:pPr algn="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Attractive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Targets</a:t>
            </a:r>
          </a:p>
          <a:p>
            <a:pPr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20574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Customer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Relationships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36576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Channel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Relationships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5181600"/>
            <a:ext cx="3810000" cy="121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Cost Structure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24400" y="5181600"/>
            <a:ext cx="3810000" cy="121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Revenue Streams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“Make versus Buy” decision</a:t>
            </a:r>
            <a:br>
              <a:rPr lang="en-US" dirty="0" smtClean="0"/>
            </a:br>
            <a:r>
              <a:rPr lang="en-US" dirty="0" smtClean="0"/>
              <a:t>When to Make it ourselves</a:t>
            </a:r>
            <a:endParaRPr lang="en-US" dirty="0"/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457200" indent="-457200">
              <a:buFont typeface="Century Schoolbook"/>
              <a:buAutoNum type="arabicPeriod"/>
            </a:pPr>
            <a:r>
              <a:rPr lang="en-US" altLang="en-US" sz="2000" dirty="0" smtClean="0"/>
              <a:t>What is the function?</a:t>
            </a:r>
          </a:p>
          <a:p>
            <a:pPr marL="823913" lvl="1" indent="-457200"/>
            <a:r>
              <a:rPr lang="en-US" altLang="en-US" sz="2000" dirty="0" smtClean="0"/>
              <a:t>Breaking down our business model into functions</a:t>
            </a:r>
          </a:p>
          <a:p>
            <a:pPr marL="457200" indent="-457200">
              <a:buFont typeface="Century Schoolbook"/>
              <a:buAutoNum type="arabicPeriod"/>
            </a:pPr>
            <a:r>
              <a:rPr lang="en-US" altLang="en-US" sz="2000" dirty="0" smtClean="0"/>
              <a:t>Is it something we can’t do ourselves?</a:t>
            </a:r>
          </a:p>
          <a:p>
            <a:pPr marL="823913" lvl="1" indent="-457200"/>
            <a:r>
              <a:rPr lang="en-US" altLang="en-US" sz="2000" dirty="0" smtClean="0"/>
              <a:t>Customs broker</a:t>
            </a:r>
          </a:p>
          <a:p>
            <a:pPr marL="457200" indent="-457200">
              <a:buFont typeface="Century Schoolbook"/>
              <a:buAutoNum type="arabicPeriod"/>
            </a:pPr>
            <a:r>
              <a:rPr lang="en-US" altLang="en-US" sz="2000" dirty="0" smtClean="0"/>
              <a:t>Can they do it better?</a:t>
            </a:r>
          </a:p>
          <a:p>
            <a:pPr marL="823913" lvl="1" indent="-457200"/>
            <a:r>
              <a:rPr lang="en-US" altLang="en-US" sz="2000" dirty="0" smtClean="0"/>
              <a:t>Cheaper</a:t>
            </a:r>
          </a:p>
          <a:p>
            <a:pPr marL="823913" lvl="1" indent="-457200"/>
            <a:r>
              <a:rPr lang="en-US" altLang="en-US" sz="2000" dirty="0" smtClean="0"/>
              <a:t>Less risk, more reliably</a:t>
            </a:r>
          </a:p>
          <a:p>
            <a:pPr marL="823913" lvl="1" indent="-457200"/>
            <a:r>
              <a:rPr lang="en-US" altLang="en-US" sz="2000" dirty="0" smtClean="0"/>
              <a:t>Faster</a:t>
            </a:r>
          </a:p>
          <a:p>
            <a:pPr marL="457200" indent="-457200">
              <a:buFont typeface="Century Schoolbook"/>
              <a:buAutoNum type="arabicPeriod"/>
            </a:pPr>
            <a:r>
              <a:rPr lang="en-US" altLang="en-US" sz="2000" dirty="0" smtClean="0"/>
              <a:t>If they go out of business, raise the price, fail to meet our needs: Are there other equivalent providers? (Examples: Print shop, shipper)</a:t>
            </a:r>
          </a:p>
          <a:p>
            <a:pPr marL="823913" lvl="1" indent="-457200"/>
            <a:r>
              <a:rPr lang="en-US" altLang="en-US" sz="2000" dirty="0" smtClean="0"/>
              <a:t>If not, it’s a 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critical resource 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     (e.g. Facebook’s own servers)</a:t>
            </a:r>
          </a:p>
          <a:p>
            <a:pPr marL="457200" indent="-457200">
              <a:buFont typeface="Century Schoolbook"/>
              <a:buAutoNum type="arabicPeriod"/>
            </a:pPr>
            <a:endParaRPr lang="en-US" altLang="en-US" dirty="0" smtClean="0"/>
          </a:p>
        </p:txBody>
      </p:sp>
      <p:sp>
        <p:nvSpPr>
          <p:cNvPr id="3" name="Right Brace 2"/>
          <p:cNvSpPr/>
          <p:nvPr/>
        </p:nvSpPr>
        <p:spPr>
          <a:xfrm>
            <a:off x="7162800" y="1417638"/>
            <a:ext cx="762000" cy="414496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924800" y="3200400"/>
            <a:ext cx="914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Buy!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10200" y="5715000"/>
            <a:ext cx="1447800" cy="68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Make!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Facebook does </a:t>
            </a:r>
            <a:r>
              <a:rPr lang="en-US" u="sng" dirty="0" smtClean="0"/>
              <a:t>not</a:t>
            </a:r>
            <a:r>
              <a:rPr lang="en-US" dirty="0" smtClean="0"/>
              <a:t> outsource its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really do know more</a:t>
            </a:r>
            <a:br>
              <a:rPr lang="en-US" dirty="0" smtClean="0"/>
            </a:br>
            <a:r>
              <a:rPr lang="en-US" dirty="0" smtClean="0"/>
              <a:t>about how to run them</a:t>
            </a:r>
          </a:p>
          <a:p>
            <a:r>
              <a:rPr lang="en-US" dirty="0" smtClean="0"/>
              <a:t>The are a power buyer</a:t>
            </a:r>
            <a:br>
              <a:rPr lang="en-US" dirty="0" smtClean="0"/>
            </a:br>
            <a:r>
              <a:rPr lang="en-US" dirty="0" smtClean="0"/>
              <a:t>and can buy in bulk</a:t>
            </a:r>
          </a:p>
          <a:p>
            <a:r>
              <a:rPr lang="en-US" dirty="0" smtClean="0"/>
              <a:t>The up-time is </a:t>
            </a:r>
            <a:br>
              <a:rPr lang="en-US" dirty="0" smtClean="0"/>
            </a:br>
            <a:r>
              <a:rPr lang="en-US" dirty="0" smtClean="0"/>
              <a:t>mission-critical to FB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50295"/>
            <a:ext cx="4129088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25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Types </a:t>
            </a:r>
            <a:r>
              <a:rPr lang="en-US" smtClean="0"/>
              <a:t>of relationships—Traditional</a:t>
            </a:r>
            <a:endParaRPr lang="en-US" dirty="0"/>
          </a:p>
        </p:txBody>
      </p:sp>
      <p:sp>
        <p:nvSpPr>
          <p:cNvPr id="686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457200" indent="-457200">
              <a:buFont typeface="Century Schoolbook"/>
              <a:buAutoNum type="arabicPeriod"/>
            </a:pPr>
            <a:r>
              <a:rPr lang="en-US" altLang="en-US" smtClean="0"/>
              <a:t>Classic supplier</a:t>
            </a:r>
          </a:p>
          <a:p>
            <a:pPr marL="457200" indent="-457200">
              <a:buFont typeface="Century Schoolbook"/>
              <a:buAutoNum type="arabicPeriod"/>
            </a:pPr>
            <a:r>
              <a:rPr lang="en-US" altLang="en-US" smtClean="0"/>
              <a:t>Integrated supplier</a:t>
            </a:r>
          </a:p>
          <a:p>
            <a:pPr marL="823913" lvl="1" indent="-457200">
              <a:buFont typeface="Century Schoolbook"/>
              <a:buAutoNum type="alphaLcPeriod"/>
            </a:pPr>
            <a:r>
              <a:rPr lang="en-US" altLang="en-US" smtClean="0"/>
              <a:t>They do sub-assembly</a:t>
            </a:r>
          </a:p>
          <a:p>
            <a:pPr marL="823913" lvl="1" indent="-457200">
              <a:buFont typeface="Century Schoolbook"/>
              <a:buAutoNum type="alphaLcPeriod"/>
            </a:pPr>
            <a:r>
              <a:rPr lang="en-US" altLang="en-US" smtClean="0"/>
              <a:t>They do development </a:t>
            </a:r>
          </a:p>
          <a:p>
            <a:pPr marL="823913" lvl="1" indent="-457200">
              <a:buFont typeface="Century Schoolbook"/>
              <a:buAutoNum type="alphaLcPeriod"/>
            </a:pPr>
            <a:r>
              <a:rPr lang="en-US" altLang="en-US" smtClean="0"/>
              <a:t>They do government approval (e.g. food safety)</a:t>
            </a:r>
          </a:p>
        </p:txBody>
      </p:sp>
      <p:pic>
        <p:nvPicPr>
          <p:cNvPr id="33794" name="Picture 2" descr="http://www.alfabb.com/bb/forums/attachments/alfetta-gtv6-1975-1986/131000d1234715818-remove-transaxle-tip-alfa_rear_en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4038600"/>
            <a:ext cx="2441575" cy="183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Types of relationships—Alliances </a:t>
            </a:r>
            <a:endParaRPr lang="en-US" dirty="0"/>
          </a:p>
        </p:txBody>
      </p:sp>
      <p:sp>
        <p:nvSpPr>
          <p:cNvPr id="706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457200" indent="-457200">
              <a:buFont typeface="Century Schoolbook"/>
              <a:buAutoNum type="arabicPeriod" startAt="3"/>
            </a:pPr>
            <a:r>
              <a:rPr lang="en-US" altLang="en-US" smtClean="0"/>
              <a:t>Strategic alliances (e.g. Fiat/Chrysler)</a:t>
            </a:r>
          </a:p>
          <a:p>
            <a:pPr marL="823913" lvl="1" indent="-457200">
              <a:buFont typeface="Century Schoolbook"/>
              <a:buAutoNum type="alphaLcPeriod"/>
            </a:pPr>
            <a:r>
              <a:rPr lang="en-US" altLang="en-US" smtClean="0"/>
              <a:t>They have something we don’t</a:t>
            </a:r>
          </a:p>
          <a:p>
            <a:pPr marL="823913" lvl="1" indent="-457200">
              <a:buFont typeface="Century Schoolbook"/>
              <a:buAutoNum type="alphaLcPeriod"/>
            </a:pPr>
            <a:r>
              <a:rPr lang="en-US" altLang="en-US" smtClean="0"/>
              <a:t>Geographic cross-selling</a:t>
            </a:r>
          </a:p>
          <a:p>
            <a:pPr marL="457200" indent="-457200">
              <a:buFont typeface="Century Schoolbook"/>
              <a:buAutoNum type="arabicPeriod" startAt="3"/>
            </a:pPr>
            <a:r>
              <a:rPr lang="en-US" altLang="en-US" smtClean="0"/>
              <a:t>Joint ventures</a:t>
            </a:r>
          </a:p>
          <a:p>
            <a:pPr marL="823913" lvl="1" indent="-457200">
              <a:buFont typeface="Century Schoolbook"/>
              <a:buAutoNum type="alphaLcPeriod"/>
            </a:pPr>
            <a:r>
              <a:rPr lang="en-US" altLang="en-US" smtClean="0"/>
              <a:t>Different expertise comes together </a:t>
            </a:r>
            <a:r>
              <a:rPr lang="en-US" altLang="en-US" sz="1800" smtClean="0"/>
              <a:t>(PRC, US companies)</a:t>
            </a:r>
            <a:endParaRPr lang="en-US" altLang="en-US" smtClean="0"/>
          </a:p>
          <a:p>
            <a:pPr marL="823913" lvl="1" indent="-457200">
              <a:buFont typeface="Century Schoolbook"/>
              <a:buAutoNum type="alphaLcPeriod"/>
            </a:pPr>
            <a:r>
              <a:rPr lang="en-US" altLang="en-US" smtClean="0"/>
              <a:t>Risk-sharing (Samsung-Sony flat panel TVs)</a:t>
            </a:r>
          </a:p>
          <a:p>
            <a:pPr marL="457200" indent="-457200">
              <a:buFont typeface="Century Schoolbook"/>
              <a:buAutoNum type="arabicPeriod" startAt="3"/>
            </a:pPr>
            <a:r>
              <a:rPr lang="en-US" altLang="en-US" smtClean="0"/>
              <a:t>“Coopetition”</a:t>
            </a:r>
          </a:p>
          <a:p>
            <a:pPr marL="823913" lvl="1" indent="-457200">
              <a:buFont typeface="Century Schoolbook"/>
              <a:buAutoNum type="alphaLcPeriod"/>
            </a:pPr>
            <a:r>
              <a:rPr lang="en-US" altLang="en-US" smtClean="0"/>
              <a:t>Restaurants agree to promote “theater district dining”</a:t>
            </a:r>
          </a:p>
          <a:p>
            <a:pPr marL="823913" lvl="1" indent="-457200">
              <a:buFont typeface="Century Schoolbook"/>
              <a:buAutoNum type="alphaLcPeriod"/>
            </a:pPr>
            <a:r>
              <a:rPr lang="en-US" altLang="en-US" smtClean="0"/>
              <a:t>Computer firms agree to develop a joint standard for a new chip</a:t>
            </a:r>
          </a:p>
          <a:p>
            <a:pPr marL="823913" lvl="1" indent="-457200">
              <a:buFont typeface="Century Schoolbook"/>
              <a:buAutoNum type="alphaLcPeriod"/>
            </a:pPr>
            <a:r>
              <a:rPr lang="en-US" altLang="en-US" smtClean="0"/>
              <a:t>The remarkable example of Netflix x AWS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629400" y="55626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Coopetition at </a:t>
            </a:r>
            <a:br>
              <a:rPr lang="en-US" dirty="0" smtClean="0"/>
            </a:br>
            <a:r>
              <a:rPr lang="en-US" dirty="0" smtClean="0"/>
              <a:t>Netflix x Amazon Web Services</a:t>
            </a:r>
            <a:endParaRPr lang="en-US" dirty="0"/>
          </a:p>
        </p:txBody>
      </p:sp>
      <p:sp>
        <p:nvSpPr>
          <p:cNvPr id="727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 smtClean="0"/>
              <a:t>95 percent of Netflix movies are streamed from Amazon’s Servers</a:t>
            </a:r>
          </a:p>
          <a:p>
            <a:r>
              <a:rPr lang="en-US" altLang="en-US" smtClean="0"/>
              <a:t>Netflix’s main US competitor is . . . Amazon</a:t>
            </a:r>
            <a:br>
              <a:rPr lang="en-US" altLang="en-US" smtClean="0"/>
            </a:br>
            <a:endParaRPr lang="en-US" altLang="en-US" smtClean="0"/>
          </a:p>
          <a:p>
            <a:r>
              <a:rPr lang="en-US" altLang="en-US" smtClean="0"/>
              <a:t>Are they crazy?</a:t>
            </a:r>
          </a:p>
          <a:p>
            <a:pPr lvl="1"/>
            <a:r>
              <a:rPr lang="en-US" altLang="en-US" smtClean="0"/>
              <a:t>What does Netflix get out of this?</a:t>
            </a:r>
          </a:p>
          <a:p>
            <a:pPr lvl="1"/>
            <a:r>
              <a:rPr lang="en-US" altLang="en-US" smtClean="0"/>
              <a:t>Why would Amazon do this?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1211">
            <a:off x="5159375" y="3232150"/>
            <a:ext cx="3295650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9692">
            <a:off x="1809750" y="4818063"/>
            <a:ext cx="331470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Coopetition /2</a:t>
            </a:r>
            <a:br>
              <a:rPr lang="en-US" dirty="0" smtClean="0"/>
            </a:br>
            <a:r>
              <a:rPr lang="en-US" dirty="0" smtClean="0"/>
              <a:t>FedEx &lt;&gt; US Post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0" y="1600200"/>
            <a:ext cx="4495800" cy="4873752"/>
          </a:xfrm>
        </p:spPr>
        <p:txBody>
          <a:bodyPr/>
          <a:lstStyle/>
          <a:p>
            <a:r>
              <a:rPr lang="en-US" sz="2000" dirty="0" smtClean="0"/>
              <a:t>FedEx can ship things across country easily</a:t>
            </a:r>
            <a:br>
              <a:rPr lang="en-US" sz="2000" dirty="0" smtClean="0"/>
            </a:br>
            <a:r>
              <a:rPr lang="en-US" sz="2000" dirty="0" smtClean="0"/>
              <a:t>(they have lots of planes)</a:t>
            </a:r>
          </a:p>
          <a:p>
            <a:r>
              <a:rPr lang="en-US" sz="2000" dirty="0" smtClean="0"/>
              <a:t>The expenses of the last mile “kill” them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The US Post Office must go past every house,</a:t>
            </a:r>
            <a:br>
              <a:rPr lang="en-US" sz="2000" dirty="0" smtClean="0"/>
            </a:br>
            <a:r>
              <a:rPr lang="en-US" sz="2000" dirty="0" smtClean="0"/>
              <a:t>every day</a:t>
            </a:r>
          </a:p>
          <a:p>
            <a:r>
              <a:rPr lang="en-US" sz="2000" dirty="0" smtClean="0"/>
              <a:t>But, they are losing money . . 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FedEx Smart Post uses USPS letter carriers for the “last mile”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752600"/>
            <a:ext cx="2672080" cy="17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041430"/>
            <a:ext cx="2672080" cy="2004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246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Coopetition Example | Funk Rock Band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62250" y="260826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00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Coopetition is tricky to manage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smtClean="0"/>
              <a:t>Avoid illegal collusion on </a:t>
            </a:r>
          </a:p>
          <a:p>
            <a:pPr lvl="1"/>
            <a:r>
              <a:rPr lang="en-US" sz="1800" dirty="0" smtClean="0"/>
              <a:t>Price</a:t>
            </a:r>
          </a:p>
          <a:p>
            <a:pPr lvl="1"/>
            <a:r>
              <a:rPr lang="en-US" sz="1800" dirty="0" smtClean="0"/>
              <a:t>Blocking market entry by competitor</a:t>
            </a:r>
          </a:p>
          <a:p>
            <a:pPr lvl="1"/>
            <a:r>
              <a:rPr lang="en-US" sz="1800" dirty="0" smtClean="0"/>
              <a:t>Eliminating competitors by unfair means</a:t>
            </a:r>
          </a:p>
          <a:p>
            <a:r>
              <a:rPr lang="en-US" sz="1800" dirty="0"/>
              <a:t>Understand your “Points of Difference”</a:t>
            </a:r>
          </a:p>
          <a:p>
            <a:pPr lvl="1"/>
            <a:r>
              <a:rPr lang="en-US" sz="1800" dirty="0"/>
              <a:t>Emphasize </a:t>
            </a:r>
            <a:r>
              <a:rPr lang="en-US" sz="1800" dirty="0" smtClean="0"/>
              <a:t>them</a:t>
            </a:r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1800" dirty="0"/>
              <a:t>If you face direct competition</a:t>
            </a:r>
          </a:p>
          <a:p>
            <a:pPr lvl="1"/>
            <a:r>
              <a:rPr lang="en-US" sz="1800" dirty="0"/>
              <a:t>Meet head on with force or</a:t>
            </a:r>
          </a:p>
          <a:p>
            <a:pPr lvl="1"/>
            <a:r>
              <a:rPr lang="en-US" sz="1800" dirty="0"/>
              <a:t>Move away gradually</a:t>
            </a:r>
          </a:p>
          <a:p>
            <a:r>
              <a:rPr lang="en-US" sz="1800" dirty="0"/>
              <a:t>Define the boundaries of the </a:t>
            </a:r>
            <a:r>
              <a:rPr lang="en-US" sz="1800" b="1" i="1" dirty="0"/>
              <a:t>cooperation</a:t>
            </a:r>
            <a:endParaRPr lang="en-US" sz="1800" i="1" dirty="0"/>
          </a:p>
          <a:p>
            <a:pPr lvl="1"/>
            <a:r>
              <a:rPr lang="en-US" sz="1800" dirty="0"/>
              <a:t>What do you not discuss?</a:t>
            </a:r>
          </a:p>
          <a:p>
            <a:r>
              <a:rPr lang="en-US" sz="1800" dirty="0"/>
              <a:t>Make friends</a:t>
            </a:r>
          </a:p>
          <a:p>
            <a:pPr lvl="1"/>
            <a:r>
              <a:rPr lang="en-US" sz="1800" dirty="0"/>
              <a:t>Seek out common interests</a:t>
            </a:r>
          </a:p>
          <a:p>
            <a:r>
              <a:rPr lang="en-US" sz="2000" dirty="0"/>
              <a:t>Communicate clearly</a:t>
            </a:r>
          </a:p>
          <a:p>
            <a:pPr lvl="1"/>
            <a:r>
              <a:rPr lang="en-US" dirty="0" smtClean="0"/>
              <a:t>Public statements beat any charge of collusion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6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Business Model Canvas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2057400"/>
            <a:ext cx="18288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Value Proposition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2057400"/>
            <a:ext cx="1066800" cy="152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3657600"/>
            <a:ext cx="1066800" cy="152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Resources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on  Resources Partners</a:t>
            </a:r>
            <a:endParaRPr lang="en-US" dirty="0"/>
          </a:p>
        </p:txBody>
      </p:sp>
      <p:sp>
        <p:nvSpPr>
          <p:cNvPr id="737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457200" indent="-457200">
              <a:buFont typeface="Century Schoolbook"/>
              <a:buAutoNum type="arabicPeriod"/>
            </a:pPr>
            <a:r>
              <a:rPr lang="en-US" altLang="en-US" smtClean="0"/>
              <a:t>Deconstruct the business into functions</a:t>
            </a:r>
          </a:p>
          <a:p>
            <a:pPr marL="457200" indent="-457200">
              <a:buFont typeface="Century Schoolbook"/>
              <a:buAutoNum type="arabicPeriod"/>
            </a:pPr>
            <a:r>
              <a:rPr lang="en-US" altLang="en-US" smtClean="0"/>
              <a:t>Identify key functions to be done in-house</a:t>
            </a:r>
          </a:p>
          <a:p>
            <a:pPr marL="457200" indent="-457200">
              <a:buFont typeface="Century Schoolbook"/>
              <a:buAutoNum type="arabicPeriod"/>
            </a:pPr>
            <a:r>
              <a:rPr lang="en-US" altLang="en-US" smtClean="0"/>
              <a:t>Understand different levels of partnership and the partners responsibilities</a:t>
            </a:r>
          </a:p>
          <a:p>
            <a:pPr marL="457200" indent="-457200">
              <a:buFont typeface="Century Schoolbook"/>
              <a:buAutoNum type="arabicPeriod"/>
            </a:pPr>
            <a:r>
              <a:rPr lang="en-US" altLang="en-US" smtClean="0"/>
              <a:t>Double-check the risks involved and make contingency plans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54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1828800"/>
            <a:ext cx="1828800" cy="3581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Key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Partners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Business Model Canvas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2057400"/>
            <a:ext cx="18288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Value Proposition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20574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36576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Resources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1828800"/>
            <a:ext cx="1828800" cy="3581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Key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Partners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Business Model Canvas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2057400"/>
            <a:ext cx="18288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Value Proposition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20574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36576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Resources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1828800"/>
            <a:ext cx="1828800" cy="3581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Customer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Segments &amp;</a:t>
            </a:r>
          </a:p>
          <a:p>
            <a:pPr algn="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Attractive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Targets</a:t>
            </a:r>
          </a:p>
          <a:p>
            <a:pPr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2057400"/>
            <a:ext cx="1066800" cy="152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Customer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Relationships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3657600"/>
            <a:ext cx="1066800" cy="152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Channel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Relationships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1828800"/>
            <a:ext cx="1828800" cy="3581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Key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Partners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Business Model Canvas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2057400"/>
            <a:ext cx="18288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Value Proposition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20574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36576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Resources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1828800"/>
            <a:ext cx="1828800" cy="3581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Customer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Segments &amp;</a:t>
            </a:r>
          </a:p>
          <a:p>
            <a:pPr algn="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Attractive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Targets</a:t>
            </a:r>
          </a:p>
          <a:p>
            <a:pPr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20574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1600" dirty="0">
                <a:solidFill>
                  <a:schemeClr val="tx1"/>
                </a:solidFill>
              </a:rPr>
              <a:t>Customer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Relationships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8800" y="36576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Channel</a:t>
            </a: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Relationships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2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1828800"/>
            <a:ext cx="1828800" cy="3581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Key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Partners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Business Model Canvas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2057400"/>
            <a:ext cx="18288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Value Proposition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20574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36576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Resources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1828800"/>
            <a:ext cx="1828800" cy="3581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Customer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Segments &amp;</a:t>
            </a:r>
          </a:p>
          <a:p>
            <a:pPr algn="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Attractive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Targets</a:t>
            </a:r>
          </a:p>
          <a:p>
            <a:pPr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20574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Customer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Relationships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36576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Channel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Relationships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5181600"/>
            <a:ext cx="381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Cost Structure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1828800"/>
            <a:ext cx="1828800" cy="3581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Key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Partners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Business Model Canvas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2057400"/>
            <a:ext cx="18288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Value Proposition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20574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36576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Key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Resources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1828800"/>
            <a:ext cx="1828800" cy="3581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Customer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Segments &amp;</a:t>
            </a:r>
          </a:p>
          <a:p>
            <a:pPr algn="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Attractive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Targets</a:t>
            </a:r>
          </a:p>
          <a:p>
            <a:pPr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20574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Customer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Relationships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3657600"/>
            <a:ext cx="10668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Channel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Relationships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5181600"/>
            <a:ext cx="3810000" cy="121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Cost Structure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24400" y="5181600"/>
            <a:ext cx="381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Revenue Streams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3344</TotalTime>
  <Words>1007</Words>
  <Application>Microsoft Office PowerPoint</Application>
  <PresentationFormat>On-screen Show (4:3)</PresentationFormat>
  <Paragraphs>303</Paragraphs>
  <Slides>41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Century Schoolbook</vt:lpstr>
      <vt:lpstr>Wingdings</vt:lpstr>
      <vt:lpstr>Wingdings 2</vt:lpstr>
      <vt:lpstr>Oriel</vt:lpstr>
      <vt:lpstr> Cambridge Summer Institute </vt:lpstr>
      <vt:lpstr>Lecture Outline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The Business Model Canvas</vt:lpstr>
      <vt:lpstr>Notes on how to use the Canvas</vt:lpstr>
      <vt:lpstr>[example of “persona”</vt:lpstr>
      <vt:lpstr>Cost Structure</vt:lpstr>
      <vt:lpstr>The Business Model Canvas</vt:lpstr>
      <vt:lpstr>Basics</vt:lpstr>
      <vt:lpstr>Marginal Cost, Full Cost</vt:lpstr>
      <vt:lpstr>How to win competitive  environments</vt:lpstr>
      <vt:lpstr>“Outsource the work to the customer” </vt:lpstr>
      <vt:lpstr>Make versus Buy should be Make, Buy, don’t-buy—lease</vt:lpstr>
      <vt:lpstr>Why should we make anything?</vt:lpstr>
      <vt:lpstr>Capital Goods</vt:lpstr>
      <vt:lpstr>Capital Goods</vt:lpstr>
      <vt:lpstr>Outsource the whole Function</vt:lpstr>
      <vt:lpstr>Why is outsourcing a function cheaper?</vt:lpstr>
      <vt:lpstr>So when do we make it ourselves?</vt:lpstr>
      <vt:lpstr>Summary on Cost Structure</vt:lpstr>
      <vt:lpstr>Strategic Partners</vt:lpstr>
      <vt:lpstr>The Business Model Canvas</vt:lpstr>
      <vt:lpstr>Key Activities  (where we may need strategic partners)</vt:lpstr>
      <vt:lpstr>The Business Model Canvas</vt:lpstr>
      <vt:lpstr>Key resources</vt:lpstr>
      <vt:lpstr>The Business Model Canvas</vt:lpstr>
      <vt:lpstr>“Make versus Buy” decision When to Make it ourselves</vt:lpstr>
      <vt:lpstr>Why Facebook does not outsource its servers</vt:lpstr>
      <vt:lpstr>Types of relationships—Traditional</vt:lpstr>
      <vt:lpstr>Types of relationships—Alliances </vt:lpstr>
      <vt:lpstr>Coopetition at  Netflix x Amazon Web Services</vt:lpstr>
      <vt:lpstr>Coopetition /2 FedEx &lt;&gt; US Post Office</vt:lpstr>
      <vt:lpstr>Coopetition Example | Funk Rock Band</vt:lpstr>
      <vt:lpstr>Coopetition is tricky to manage</vt:lpstr>
      <vt:lpstr>Summary on  Resources Partners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</dc:title>
  <dc:creator>David Robinson</dc:creator>
  <cp:lastModifiedBy>David Robinson</cp:lastModifiedBy>
  <cp:revision>47</cp:revision>
  <cp:lastPrinted>2018-05-26T21:04:12Z</cp:lastPrinted>
  <dcterms:created xsi:type="dcterms:W3CDTF">2009-06-16T20:13:47Z</dcterms:created>
  <dcterms:modified xsi:type="dcterms:W3CDTF">2018-05-26T21:06:35Z</dcterms:modified>
</cp:coreProperties>
</file>