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35"/>
  </p:notesMasterIdLst>
  <p:sldIdLst>
    <p:sldId id="256" r:id="rId2"/>
    <p:sldId id="257" r:id="rId3"/>
    <p:sldId id="291" r:id="rId4"/>
    <p:sldId id="292" r:id="rId5"/>
    <p:sldId id="293" r:id="rId6"/>
    <p:sldId id="318" r:id="rId7"/>
    <p:sldId id="319" r:id="rId8"/>
    <p:sldId id="320" r:id="rId9"/>
    <p:sldId id="294" r:id="rId10"/>
    <p:sldId id="295" r:id="rId11"/>
    <p:sldId id="322" r:id="rId12"/>
    <p:sldId id="296" r:id="rId13"/>
    <p:sldId id="297" r:id="rId14"/>
    <p:sldId id="298" r:id="rId15"/>
    <p:sldId id="299" r:id="rId16"/>
    <p:sldId id="300" r:id="rId17"/>
    <p:sldId id="301" r:id="rId18"/>
    <p:sldId id="321" r:id="rId19"/>
    <p:sldId id="302" r:id="rId20"/>
    <p:sldId id="303" r:id="rId21"/>
    <p:sldId id="304" r:id="rId22"/>
    <p:sldId id="307" r:id="rId23"/>
    <p:sldId id="308" r:id="rId24"/>
    <p:sldId id="309" r:id="rId25"/>
    <p:sldId id="310" r:id="rId26"/>
    <p:sldId id="311" r:id="rId27"/>
    <p:sldId id="312" r:id="rId28"/>
    <p:sldId id="324" r:id="rId29"/>
    <p:sldId id="315" r:id="rId30"/>
    <p:sldId id="325" r:id="rId31"/>
    <p:sldId id="316" r:id="rId32"/>
    <p:sldId id="323" r:id="rId33"/>
    <p:sldId id="281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B5D71-D2C1-4E7D-94BE-2EF86315A4B2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F7E8EC-07CB-4A44-9E3C-83EDD0EB5E00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Prospects</a:t>
          </a:r>
          <a:endParaRPr lang="en-US" dirty="0"/>
        </a:p>
      </dgm:t>
    </dgm:pt>
    <dgm:pt modelId="{2ADEDFC0-9341-46D2-A79C-21AD6AE343D4}" type="parTrans" cxnId="{9A10B1C0-12B3-4375-9CBB-DBE75B7EC357}">
      <dgm:prSet/>
      <dgm:spPr/>
      <dgm:t>
        <a:bodyPr/>
        <a:lstStyle/>
        <a:p>
          <a:endParaRPr lang="en-US"/>
        </a:p>
      </dgm:t>
    </dgm:pt>
    <dgm:pt modelId="{29B8AFE5-C3A6-4008-85AF-F63555E32A36}" type="sibTrans" cxnId="{9A10B1C0-12B3-4375-9CBB-DBE75B7EC357}">
      <dgm:prSet/>
      <dgm:spPr/>
      <dgm:t>
        <a:bodyPr/>
        <a:lstStyle/>
        <a:p>
          <a:endParaRPr lang="en-US"/>
        </a:p>
      </dgm:t>
    </dgm:pt>
    <dgm:pt modelId="{DA0DC024-C4D7-4012-A12D-56C1584A6039}">
      <dgm:prSet phldrT="[Text]"/>
      <dgm:spPr/>
      <dgm:t>
        <a:bodyPr/>
        <a:lstStyle/>
        <a:p>
          <a:r>
            <a:rPr lang="en-US" dirty="0" smtClean="0"/>
            <a:t>Qualified</a:t>
          </a:r>
          <a:br>
            <a:rPr lang="en-US" dirty="0" smtClean="0"/>
          </a:br>
          <a:r>
            <a:rPr lang="en-US" dirty="0" smtClean="0"/>
            <a:t>prospects</a:t>
          </a:r>
          <a:endParaRPr lang="en-US" dirty="0"/>
        </a:p>
      </dgm:t>
    </dgm:pt>
    <dgm:pt modelId="{1443A56E-D114-468B-B7BA-601DCC7B4342}" type="parTrans" cxnId="{2B1AF80B-44F8-4639-9E92-2F58FC3BDE79}">
      <dgm:prSet/>
      <dgm:spPr/>
      <dgm:t>
        <a:bodyPr/>
        <a:lstStyle/>
        <a:p>
          <a:endParaRPr lang="en-US"/>
        </a:p>
      </dgm:t>
    </dgm:pt>
    <dgm:pt modelId="{CC018A99-BAA5-439A-97CC-2046935A5891}" type="sibTrans" cxnId="{2B1AF80B-44F8-4639-9E92-2F58FC3BDE79}">
      <dgm:prSet/>
      <dgm:spPr/>
      <dgm:t>
        <a:bodyPr/>
        <a:lstStyle/>
        <a:p>
          <a:endParaRPr lang="en-US"/>
        </a:p>
      </dgm:t>
    </dgm:pt>
    <dgm:pt modelId="{11E630E3-FBB9-49AF-A2BC-29B8C33B3DC6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Customers</a:t>
          </a:r>
          <a:endParaRPr lang="en-US" dirty="0"/>
        </a:p>
      </dgm:t>
    </dgm:pt>
    <dgm:pt modelId="{C58B7C2C-67E8-42FC-8C47-8FB1CF9DE707}" type="parTrans" cxnId="{0F4FA7A8-9B3B-43FB-84B2-A6D453C4615B}">
      <dgm:prSet/>
      <dgm:spPr/>
      <dgm:t>
        <a:bodyPr/>
        <a:lstStyle/>
        <a:p>
          <a:endParaRPr lang="en-US"/>
        </a:p>
      </dgm:t>
    </dgm:pt>
    <dgm:pt modelId="{83D81621-DD4A-4F76-9628-218A916B2AEA}" type="sibTrans" cxnId="{0F4FA7A8-9B3B-43FB-84B2-A6D453C4615B}">
      <dgm:prSet/>
      <dgm:spPr/>
      <dgm:t>
        <a:bodyPr/>
        <a:lstStyle/>
        <a:p>
          <a:endParaRPr lang="en-US"/>
        </a:p>
      </dgm:t>
    </dgm:pt>
    <dgm:pt modelId="{BC2A5544-3E84-4F8C-B469-8397B4DDDC66}">
      <dgm:prSet phldrT="[Text]"/>
      <dgm:spPr/>
      <dgm:t>
        <a:bodyPr/>
        <a:lstStyle/>
        <a:p>
          <a:r>
            <a:rPr lang="en-US" dirty="0" smtClean="0"/>
            <a:t>How do we do each of these? </a:t>
          </a:r>
          <a:endParaRPr lang="en-US" dirty="0"/>
        </a:p>
      </dgm:t>
    </dgm:pt>
    <dgm:pt modelId="{754F50EB-50CE-46D0-98F8-57347ABAA354}" type="parTrans" cxnId="{EAC5DE9B-BA5F-4994-9AF7-2486B5E4DC60}">
      <dgm:prSet/>
      <dgm:spPr/>
      <dgm:t>
        <a:bodyPr/>
        <a:lstStyle/>
        <a:p>
          <a:endParaRPr lang="en-US"/>
        </a:p>
      </dgm:t>
    </dgm:pt>
    <dgm:pt modelId="{3E264AC0-ED7D-48D3-A069-A52D7E39C22F}" type="sibTrans" cxnId="{EAC5DE9B-BA5F-4994-9AF7-2486B5E4DC60}">
      <dgm:prSet/>
      <dgm:spPr/>
      <dgm:t>
        <a:bodyPr/>
        <a:lstStyle/>
        <a:p>
          <a:endParaRPr lang="en-US"/>
        </a:p>
      </dgm:t>
    </dgm:pt>
    <dgm:pt modelId="{03204927-7634-4CB0-B488-4D578A594BF6}" type="pres">
      <dgm:prSet presAssocID="{5D7B5D71-D2C1-4E7D-94BE-2EF86315A4B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3C6C8-F6C3-4DAE-A797-9F1F0486F816}" type="pres">
      <dgm:prSet presAssocID="{5D7B5D71-D2C1-4E7D-94BE-2EF86315A4B2}" presName="ellipse" presStyleLbl="trBgShp" presStyleIdx="0" presStyleCnt="1" custScaleY="146331" custLinFactNeighborX="-35766" custLinFactNeighborY="-26188"/>
      <dgm:spPr/>
    </dgm:pt>
    <dgm:pt modelId="{F4D8FA3E-FDDF-49CB-94CE-5DCCA5E294F7}" type="pres">
      <dgm:prSet presAssocID="{5D7B5D71-D2C1-4E7D-94BE-2EF86315A4B2}" presName="arrow1" presStyleLbl="fgShp" presStyleIdx="0" presStyleCnt="1"/>
      <dgm:spPr/>
    </dgm:pt>
    <dgm:pt modelId="{E29AB17C-A542-41EC-A8B4-69FBB38476FC}" type="pres">
      <dgm:prSet presAssocID="{5D7B5D71-D2C1-4E7D-94BE-2EF86315A4B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AD35E-99C9-49A7-A6BC-C4C5A39D28CA}" type="pres">
      <dgm:prSet presAssocID="{DA0DC024-C4D7-4012-A12D-56C1584A6039}" presName="item1" presStyleLbl="node1" presStyleIdx="0" presStyleCnt="3" custLinFactX="-10354" custLinFactNeighborX="-100000" custLinFactNeighborY="64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5DF29-3CF1-467A-982F-10A3FEBF6C5D}" type="pres">
      <dgm:prSet presAssocID="{11E630E3-FBB9-49AF-A2BC-29B8C33B3DC6}" presName="item2" presStyleLbl="node1" presStyleIdx="1" presStyleCnt="3" custLinFactNeighborX="-38799" custLinFactNeighborY="354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3BC8-DC5E-43E8-B829-EC61D407FC77}" type="pres">
      <dgm:prSet presAssocID="{BC2A5544-3E84-4F8C-B469-8397B4DDDC66}" presName="item3" presStyleLbl="node1" presStyleIdx="2" presStyleCnt="3" custLinFactX="-41021" custLinFactNeighborX="-100000" custLinFactNeighborY="-69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8A249-3E8E-49CF-BDEE-FD9A36413C60}" type="pres">
      <dgm:prSet presAssocID="{5D7B5D71-D2C1-4E7D-94BE-2EF86315A4B2}" presName="funnel" presStyleLbl="trAlignAcc1" presStyleIdx="0" presStyleCnt="1" custScaleY="134749" custLinFactNeighborX="-33398" custLinFactNeighborY="-1472"/>
      <dgm:spPr/>
    </dgm:pt>
  </dgm:ptLst>
  <dgm:cxnLst>
    <dgm:cxn modelId="{9A10B1C0-12B3-4375-9CBB-DBE75B7EC357}" srcId="{5D7B5D71-D2C1-4E7D-94BE-2EF86315A4B2}" destId="{12F7E8EC-07CB-4A44-9E3C-83EDD0EB5E00}" srcOrd="0" destOrd="0" parTransId="{2ADEDFC0-9341-46D2-A79C-21AD6AE343D4}" sibTransId="{29B8AFE5-C3A6-4008-85AF-F63555E32A36}"/>
    <dgm:cxn modelId="{EAC5DE9B-BA5F-4994-9AF7-2486B5E4DC60}" srcId="{5D7B5D71-D2C1-4E7D-94BE-2EF86315A4B2}" destId="{BC2A5544-3E84-4F8C-B469-8397B4DDDC66}" srcOrd="3" destOrd="0" parTransId="{754F50EB-50CE-46D0-98F8-57347ABAA354}" sibTransId="{3E264AC0-ED7D-48D3-A069-A52D7E39C22F}"/>
    <dgm:cxn modelId="{0F4FA7A8-9B3B-43FB-84B2-A6D453C4615B}" srcId="{5D7B5D71-D2C1-4E7D-94BE-2EF86315A4B2}" destId="{11E630E3-FBB9-49AF-A2BC-29B8C33B3DC6}" srcOrd="2" destOrd="0" parTransId="{C58B7C2C-67E8-42FC-8C47-8FB1CF9DE707}" sibTransId="{83D81621-DD4A-4F76-9628-218A916B2AEA}"/>
    <dgm:cxn modelId="{5D881516-335B-4470-A5C3-94479ABF4A35}" type="presOf" srcId="{11E630E3-FBB9-49AF-A2BC-29B8C33B3DC6}" destId="{460AD35E-99C9-49A7-A6BC-C4C5A39D28CA}" srcOrd="0" destOrd="0" presId="urn:microsoft.com/office/officeart/2005/8/layout/funnel1"/>
    <dgm:cxn modelId="{9027EE87-5780-43B1-A0DE-762D68D434A8}" type="presOf" srcId="{12F7E8EC-07CB-4A44-9E3C-83EDD0EB5E00}" destId="{387B3BC8-DC5E-43E8-B829-EC61D407FC77}" srcOrd="0" destOrd="0" presId="urn:microsoft.com/office/officeart/2005/8/layout/funnel1"/>
    <dgm:cxn modelId="{774294B2-E522-4139-A96E-AD9F20CFC78C}" type="presOf" srcId="{5D7B5D71-D2C1-4E7D-94BE-2EF86315A4B2}" destId="{03204927-7634-4CB0-B488-4D578A594BF6}" srcOrd="0" destOrd="0" presId="urn:microsoft.com/office/officeart/2005/8/layout/funnel1"/>
    <dgm:cxn modelId="{2B1AF80B-44F8-4639-9E92-2F58FC3BDE79}" srcId="{5D7B5D71-D2C1-4E7D-94BE-2EF86315A4B2}" destId="{DA0DC024-C4D7-4012-A12D-56C1584A6039}" srcOrd="1" destOrd="0" parTransId="{1443A56E-D114-468B-B7BA-601DCC7B4342}" sibTransId="{CC018A99-BAA5-439A-97CC-2046935A5891}"/>
    <dgm:cxn modelId="{0A24552B-C622-4481-B0A8-5F107CD5BB37}" type="presOf" srcId="{BC2A5544-3E84-4F8C-B469-8397B4DDDC66}" destId="{E29AB17C-A542-41EC-A8B4-69FBB38476FC}" srcOrd="0" destOrd="0" presId="urn:microsoft.com/office/officeart/2005/8/layout/funnel1"/>
    <dgm:cxn modelId="{2CD020C5-B87B-48AB-8468-7B689247E29C}" type="presOf" srcId="{DA0DC024-C4D7-4012-A12D-56C1584A6039}" destId="{A3B5DF29-3CF1-467A-982F-10A3FEBF6C5D}" srcOrd="0" destOrd="0" presId="urn:microsoft.com/office/officeart/2005/8/layout/funnel1"/>
    <dgm:cxn modelId="{48FF30E4-DF7B-4A8C-A8E5-EFB992693F1A}" type="presParOf" srcId="{03204927-7634-4CB0-B488-4D578A594BF6}" destId="{0B23C6C8-F6C3-4DAE-A797-9F1F0486F816}" srcOrd="0" destOrd="0" presId="urn:microsoft.com/office/officeart/2005/8/layout/funnel1"/>
    <dgm:cxn modelId="{43E55AFA-7577-4DBC-B25D-4435827C8994}" type="presParOf" srcId="{03204927-7634-4CB0-B488-4D578A594BF6}" destId="{F4D8FA3E-FDDF-49CB-94CE-5DCCA5E294F7}" srcOrd="1" destOrd="0" presId="urn:microsoft.com/office/officeart/2005/8/layout/funnel1"/>
    <dgm:cxn modelId="{88A20BEE-597B-485B-BC3D-FAAD4D9BA31B}" type="presParOf" srcId="{03204927-7634-4CB0-B488-4D578A594BF6}" destId="{E29AB17C-A542-41EC-A8B4-69FBB38476FC}" srcOrd="2" destOrd="0" presId="urn:microsoft.com/office/officeart/2005/8/layout/funnel1"/>
    <dgm:cxn modelId="{229597B7-E50D-4522-BA2F-CE38EED058AA}" type="presParOf" srcId="{03204927-7634-4CB0-B488-4D578A594BF6}" destId="{460AD35E-99C9-49A7-A6BC-C4C5A39D28CA}" srcOrd="3" destOrd="0" presId="urn:microsoft.com/office/officeart/2005/8/layout/funnel1"/>
    <dgm:cxn modelId="{8B8CF3BD-7255-4BBE-8DD5-617CE35ABB31}" type="presParOf" srcId="{03204927-7634-4CB0-B488-4D578A594BF6}" destId="{A3B5DF29-3CF1-467A-982F-10A3FEBF6C5D}" srcOrd="4" destOrd="0" presId="urn:microsoft.com/office/officeart/2005/8/layout/funnel1"/>
    <dgm:cxn modelId="{FE717FDB-E03E-49A1-A5DF-50B3ABDBF87E}" type="presParOf" srcId="{03204927-7634-4CB0-B488-4D578A594BF6}" destId="{387B3BC8-DC5E-43E8-B829-EC61D407FC77}" srcOrd="5" destOrd="0" presId="urn:microsoft.com/office/officeart/2005/8/layout/funnel1"/>
    <dgm:cxn modelId="{F0111148-6E48-42FF-84D7-C9F1B68AED19}" type="presParOf" srcId="{03204927-7634-4CB0-B488-4D578A594BF6}" destId="{7858A249-3E8E-49CF-BDEE-FD9A36413C6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3C6C8-F6C3-4DAE-A797-9F1F0486F816}">
      <dsp:nvSpPr>
        <dsp:cNvPr id="0" name=""/>
        <dsp:cNvSpPr/>
      </dsp:nvSpPr>
      <dsp:spPr>
        <a:xfrm>
          <a:off x="173822" y="0"/>
          <a:ext cx="3788568" cy="192530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8FA3E-FDDF-49CB-94CE-5DCCA5E294F7}">
      <dsp:nvSpPr>
        <dsp:cNvPr id="0" name=""/>
        <dsp:cNvSpPr/>
      </dsp:nvSpPr>
      <dsp:spPr>
        <a:xfrm>
          <a:off x="3061890" y="3698398"/>
          <a:ext cx="734218" cy="4699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AB17C-A542-41EC-A8B4-69FBB38476FC}">
      <dsp:nvSpPr>
        <dsp:cNvPr id="0" name=""/>
        <dsp:cNvSpPr/>
      </dsp:nvSpPr>
      <dsp:spPr>
        <a:xfrm>
          <a:off x="1666874" y="4074318"/>
          <a:ext cx="3524250" cy="88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How do we do each of these? </a:t>
          </a:r>
          <a:endParaRPr lang="en-US" sz="2100" kern="1200" dirty="0"/>
        </a:p>
      </dsp:txBody>
      <dsp:txXfrm>
        <a:off x="1666874" y="4074318"/>
        <a:ext cx="3524250" cy="881062"/>
      </dsp:txXfrm>
    </dsp:sp>
    <dsp:sp modelId="{460AD35E-99C9-49A7-A6BC-C4C5A39D28CA}">
      <dsp:nvSpPr>
        <dsp:cNvPr id="0" name=""/>
        <dsp:cNvSpPr/>
      </dsp:nvSpPr>
      <dsp:spPr>
        <a:xfrm>
          <a:off x="1447804" y="2743198"/>
          <a:ext cx="1321593" cy="1321593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Customers</a:t>
          </a:r>
          <a:endParaRPr lang="en-US" sz="1400" kern="1200" dirty="0"/>
        </a:p>
      </dsp:txBody>
      <dsp:txXfrm>
        <a:off x="1641347" y="2936741"/>
        <a:ext cx="934507" cy="934507"/>
      </dsp:txXfrm>
    </dsp:sp>
    <dsp:sp modelId="{A3B5DF29-3CF1-467A-982F-10A3FEBF6C5D}">
      <dsp:nvSpPr>
        <dsp:cNvPr id="0" name=""/>
        <dsp:cNvSpPr/>
      </dsp:nvSpPr>
      <dsp:spPr>
        <a:xfrm>
          <a:off x="1447797" y="1371606"/>
          <a:ext cx="1321593" cy="1321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Qualified</a:t>
          </a:r>
          <a:br>
            <a:rPr lang="en-US" sz="1400" kern="1200" dirty="0" smtClean="0"/>
          </a:br>
          <a:r>
            <a:rPr lang="en-US" sz="1400" kern="1200" dirty="0" smtClean="0"/>
            <a:t>prospects</a:t>
          </a:r>
          <a:endParaRPr lang="en-US" sz="1400" kern="1200" dirty="0"/>
        </a:p>
      </dsp:txBody>
      <dsp:txXfrm>
        <a:off x="1641340" y="1565149"/>
        <a:ext cx="934507" cy="934507"/>
      </dsp:txXfrm>
    </dsp:sp>
    <dsp:sp modelId="{387B3BC8-DC5E-43E8-B829-EC61D407FC77}">
      <dsp:nvSpPr>
        <dsp:cNvPr id="0" name=""/>
        <dsp:cNvSpPr/>
      </dsp:nvSpPr>
      <dsp:spPr>
        <a:xfrm>
          <a:off x="1447800" y="0"/>
          <a:ext cx="1321593" cy="132159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Prospects</a:t>
          </a:r>
          <a:endParaRPr lang="en-US" sz="1400" kern="1200" dirty="0"/>
        </a:p>
      </dsp:txBody>
      <dsp:txXfrm>
        <a:off x="1641343" y="193543"/>
        <a:ext cx="934507" cy="934507"/>
      </dsp:txXfrm>
    </dsp:sp>
    <dsp:sp modelId="{7858A249-3E8E-49CF-BDEE-FD9A36413C60}">
      <dsp:nvSpPr>
        <dsp:cNvPr id="0" name=""/>
        <dsp:cNvSpPr/>
      </dsp:nvSpPr>
      <dsp:spPr>
        <a:xfrm>
          <a:off x="0" y="-256380"/>
          <a:ext cx="4111625" cy="443229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6C3E52-1DBF-4361-ABBC-5A089793079B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A8621B6-BBAE-453C-A58F-EF3DF055CA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254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56048C-07FD-4C47-8716-48E4617DAF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6703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D71A3-8306-4605-8B63-D708BF5AFA8E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5387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FC9374-8ADF-4773-B4DF-1833CEAE063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622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FD9738-74F5-4693-97CB-CE863227BDC3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1138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690502-1596-4A68-A5E5-FA98EAFFBA6E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3171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4EDADA-BB8F-4177-8FF2-08BC4FEC3CCE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8194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3516CE-00BF-4CBF-B10E-5AB5D795A440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0698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D5A580-D8AE-4769-A67B-26BF7686DC4E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4633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37625C-8CB1-4C0A-80AE-5D576C8AB1C3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1390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BD4299-7EC3-4725-B717-23AE96BC9180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6234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6A807B-C5BB-487E-BDC7-D241DB1030F6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6563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493F76-12E5-4168-9514-A883BF269574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39705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586EA2-E64A-4C05-880C-D957BF6D60EA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405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30C747-95F1-4018-8C7C-B9BEA752A8C7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74179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3C5A4F-38B5-4811-9330-2DF2AE7A5EF4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7847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3DDA7E-5288-4965-A8EF-1586BA289FA7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03179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FF0C87-6214-4DC6-88C8-F8EC204EC364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0736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F81706-5B28-4E4A-BC4D-25C184BD0D5D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70262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BA8503-A215-4888-8837-D8EDC3D5F4A2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84688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F3EED4-D7D7-47A0-B0C5-DC9FDDC1DB1A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4941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84885C-8D7E-493C-AE17-06EF5AC78B2F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185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E49F7C-BD5D-4B10-96C2-EBF4A765AC2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0520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43AF9C-3342-44FF-8860-960329DA0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883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8B82B9-A150-4414-9563-7E10EB0494A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7522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7970B-5DA6-45FB-89AB-6E141782B53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5744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6686C4-A2EF-4DEC-B655-82AD2A46A9B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861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ABFBBB-4DA6-4D65-968A-AC5C3491B41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2334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379997-B9FF-4397-A7EE-030F557FF799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51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3CCB8-453E-4848-AD18-4FC4E4EC59E8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AB61A-8024-4190-AE35-C7EC2DA4F5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725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FDAF-4756-4FA2-90A5-1AEE9D56FB59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9A1F0-F8ED-4277-9777-589D2951F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6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192E-4EC5-444B-905D-3FC409C776C1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F93A-9523-4B7D-8E30-B10993D4C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2009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6D16A-E83C-41BF-99DF-D91E268DE9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Keio University  | </a:t>
            </a:r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Intrax </a:t>
            </a:r>
            <a:r>
              <a:rPr lang="en-US"/>
              <a:t> San Francisco</a:t>
            </a:r>
          </a:p>
        </p:txBody>
      </p:sp>
    </p:spTree>
    <p:extLst>
      <p:ext uri="{BB962C8B-B14F-4D97-AF65-F5344CB8AC3E}">
        <p14:creationId xmlns:p14="http://schemas.microsoft.com/office/powerpoint/2010/main" val="294225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7C9F4-7A5E-4FDB-BB71-08D3B9B6FA22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39438-5608-49BC-9584-9C5C3B5DCE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147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4DA3A-59A7-4B23-901E-6754150FD863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2DB0F-7E72-403E-9C30-AB34854A92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88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696-5DCE-4FF0-8F0B-41CD9FC379BA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E279-C7A7-4619-B7FE-7FDBC7983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99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530E5C-4CA0-4904-9963-14FE97BDA789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0E589-ABB7-4F3C-9B88-115B8CBDED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99979-3EDE-4785-92D0-53AFCD634D8D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6646-594E-479D-8EAD-B7C6A8A61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4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2A0D7B1-8F5D-4254-A02C-4107D10A5FDC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131C-BA38-407B-949B-D0668CC8EC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79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304786-0A08-4CD9-8D14-4350ABA92B6F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5D2CE-133F-4348-AA1D-481E2982DC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0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E04A68B-EF13-4AB7-80A3-E8BEC70949E9}" type="datetimeFigureOut">
              <a:rPr lang="en-US"/>
              <a:pPr>
                <a:defRPr/>
              </a:pPr>
              <a:t>5/26/2018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C26FFE-8B2D-4FF6-B51B-4C6EDE5386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13" r:id="rId4"/>
    <p:sldLayoutId id="2147484014" r:id="rId5"/>
    <p:sldLayoutId id="2147484021" r:id="rId6"/>
    <p:sldLayoutId id="2147484015" r:id="rId7"/>
    <p:sldLayoutId id="2147484022" r:id="rId8"/>
    <p:sldLayoutId id="2147484023" r:id="rId9"/>
    <p:sldLayoutId id="2147484016" r:id="rId10"/>
    <p:sldLayoutId id="21474840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Cambridge Summer </a:t>
            </a:r>
            <a:r>
              <a:rPr lang="en-US" dirty="0" smtClean="0"/>
              <a:t>Institute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David Robinson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b="0" dirty="0" smtClean="0"/>
              <a:t>© D. Robinson, </a:t>
            </a:r>
            <a:r>
              <a:rPr lang="en-US" altLang="en-US" b="0" dirty="0" smtClean="0"/>
              <a:t>2018</a:t>
            </a:r>
            <a:endParaRPr lang="en-US" altLang="en-US" b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4600" y="1905000"/>
            <a:ext cx="5715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Lecture 4: Business Model Canvas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                Customer Relations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                  Revenue Streams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Summary on Customer Relationships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We should have a clear plan for:</a:t>
            </a:r>
          </a:p>
          <a:p>
            <a:pPr lvl="1"/>
            <a:r>
              <a:rPr lang="en-US" altLang="en-US" smtClean="0"/>
              <a:t>Customer acquisition</a:t>
            </a:r>
          </a:p>
          <a:p>
            <a:pPr lvl="1"/>
            <a:r>
              <a:rPr lang="en-US" altLang="en-US" smtClean="0"/>
              <a:t>Customer relationship management</a:t>
            </a:r>
          </a:p>
          <a:p>
            <a:r>
              <a:rPr lang="en-US" altLang="en-US" smtClean="0"/>
              <a:t>We should choose the level of customer engagement/customer service as part of our business plan</a:t>
            </a:r>
          </a:p>
          <a:p>
            <a:pPr lvl="1"/>
            <a:r>
              <a:rPr lang="en-US" altLang="en-US" smtClean="0"/>
              <a:t>Note: High levels of personal service are </a:t>
            </a:r>
            <a:r>
              <a:rPr lang="en-US" altLang="en-US" i="1" smtClean="0"/>
              <a:t>expensive</a:t>
            </a:r>
            <a:r>
              <a:rPr lang="en-US" altLang="en-US" smtClean="0"/>
              <a:t> to our </a:t>
            </a:r>
            <a:r>
              <a:rPr lang="en-US" altLang="en-US" b="1" smtClean="0"/>
              <a:t>Cost Structure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Exercise: Citi Bus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Levels of Customer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228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Channel Relations</a:t>
            </a:r>
            <a:endParaRPr lang="en-US" dirty="0"/>
          </a:p>
        </p:txBody>
      </p:sp>
      <p:sp>
        <p:nvSpPr>
          <p:cNvPr id="29699" name="Subtitle 4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1828800"/>
            <a:ext cx="1828800" cy="3581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Key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Partners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Business Model Canvas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0" y="2057400"/>
            <a:ext cx="1828800" cy="312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The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Value Proposition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200" y="20574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Key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Activities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36576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Key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Resources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1828800"/>
            <a:ext cx="1828800" cy="3581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Customer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Segments &amp;</a:t>
            </a:r>
          </a:p>
          <a:p>
            <a:pPr algn="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Attractive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Targets</a:t>
            </a:r>
          </a:p>
          <a:p>
            <a:pPr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20574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Customer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100" dirty="0">
                <a:solidFill>
                  <a:schemeClr val="tx1"/>
                </a:solidFill>
              </a:rPr>
              <a:t>Relationships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38800" y="3657600"/>
            <a:ext cx="10668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Channel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Relationships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5181600"/>
            <a:ext cx="38100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Cost Structure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5181600"/>
            <a:ext cx="38100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Revenue Streams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we need channel members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Geographic reach</a:t>
            </a:r>
          </a:p>
          <a:p>
            <a:pPr lvl="1"/>
            <a:r>
              <a:rPr lang="en-US" altLang="en-US" smtClean="0"/>
              <a:t>Availability</a:t>
            </a:r>
          </a:p>
          <a:p>
            <a:r>
              <a:rPr lang="en-US" altLang="en-US" smtClean="0"/>
              <a:t>Local knowledge</a:t>
            </a:r>
          </a:p>
          <a:p>
            <a:r>
              <a:rPr lang="en-US" altLang="en-US" smtClean="0"/>
              <a:t>Promotion of our products</a:t>
            </a:r>
          </a:p>
          <a:p>
            <a:pPr lvl="1"/>
            <a:r>
              <a:rPr lang="en-US" altLang="en-US" smtClean="0"/>
              <a:t>Awareness of new products and services</a:t>
            </a:r>
          </a:p>
          <a:p>
            <a:pPr lvl="1"/>
            <a:r>
              <a:rPr lang="en-US" altLang="en-US" smtClean="0"/>
              <a:t>Communicating the Value Proposition</a:t>
            </a:r>
          </a:p>
          <a:p>
            <a:r>
              <a:rPr lang="en-US" altLang="en-US" smtClean="0"/>
              <a:t>Relationship with customers</a:t>
            </a:r>
          </a:p>
          <a:p>
            <a:pPr lvl="1"/>
            <a:r>
              <a:rPr lang="en-US" altLang="en-US" smtClean="0"/>
              <a:t>Personal (repeat customer)</a:t>
            </a:r>
          </a:p>
          <a:p>
            <a:pPr lvl="1"/>
            <a:r>
              <a:rPr lang="en-US" altLang="en-US" smtClean="0"/>
              <a:t>Virtual (Yahoo Travel = Travelocity)</a:t>
            </a:r>
          </a:p>
          <a:p>
            <a:r>
              <a:rPr lang="en-US" altLang="en-US" smtClean="0"/>
              <a:t>Post-purchase support</a:t>
            </a:r>
          </a:p>
          <a:p>
            <a:pPr lvl="1"/>
            <a:endParaRPr lang="en-US" altLang="en-US" smtClean="0"/>
          </a:p>
        </p:txBody>
      </p:sp>
      <p:pic>
        <p:nvPicPr>
          <p:cNvPr id="3379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29305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Types of channels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Century Schoolbook"/>
              <a:buAutoNum type="arabicPeriod"/>
            </a:pPr>
            <a:r>
              <a:rPr lang="en-US" altLang="en-US" sz="2000" dirty="0" smtClean="0"/>
              <a:t>Traditional: </a:t>
            </a:r>
            <a:br>
              <a:rPr lang="en-US" altLang="en-US" sz="2000" dirty="0" smtClean="0"/>
            </a:br>
            <a:r>
              <a:rPr lang="en-US" altLang="en-US" sz="2000" dirty="0" smtClean="0"/>
              <a:t>Manufacturer-wholesaler-retailer-customer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All retailers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Licensed agents only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Boutiques within others’ stores (our staff)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Our own retail stores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z="2000" dirty="0" smtClean="0"/>
              <a:t>Internet ( “direct-to-customer” sales )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Order-taking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Order fulfillment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z="2000" dirty="0" smtClean="0"/>
              <a:t>Hybrids: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Agent sells, we fulfill (Study abroad)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sz="2000" dirty="0" smtClean="0"/>
              <a:t>We sell (our salesforce), buy from their store</a:t>
            </a:r>
            <a:endParaRPr lang="en-US" altLang="en-US" dirty="0" smtClean="0"/>
          </a:p>
        </p:txBody>
      </p:sp>
      <p:pic>
        <p:nvPicPr>
          <p:cNvPr id="3584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81400"/>
            <a:ext cx="2913063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3886200" y="4398373"/>
            <a:ext cx="1219200" cy="609600"/>
          </a:xfrm>
          <a:prstGeom prst="cloudCallout">
            <a:avLst>
              <a:gd name="adj1" fmla="val -92547"/>
              <a:gd name="adj2" fmla="val -1160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This is the new</a:t>
            </a:r>
            <a:br>
              <a:rPr lang="en-US" sz="8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term of art</a:t>
            </a:r>
            <a:endParaRPr lang="en-US" sz="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to choose the type of channel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Desired breadth of geographic distribution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Complementary goods (</a:t>
            </a:r>
            <a:r>
              <a:rPr lang="en-US" altLang="en-US" sz="2000" dirty="0" smtClean="0"/>
              <a:t>shirt, tie; pumps, backhoe</a:t>
            </a:r>
            <a:r>
              <a:rPr lang="en-US" altLang="en-US" dirty="0" smtClean="0"/>
              <a:t>)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Complementary services 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dirty="0" smtClean="0"/>
              <a:t>Training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dirty="0" smtClean="0"/>
              <a:t>Installation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Positioning, image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Costs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dirty="0" smtClean="0"/>
              <a:t>Sell through others: Margin</a:t>
            </a:r>
          </a:p>
          <a:p>
            <a:pPr marL="823913" lvl="1" indent="-457200">
              <a:buFont typeface="Century Schoolbook"/>
              <a:buAutoNum type="alphaLcPeriod"/>
            </a:pPr>
            <a:r>
              <a:rPr lang="en-US" altLang="en-US" dirty="0" smtClean="0"/>
              <a:t>Sell ourselves: </a:t>
            </a:r>
            <a:br>
              <a:rPr lang="en-US" altLang="en-US" dirty="0" smtClean="0"/>
            </a:br>
            <a:r>
              <a:rPr lang="en-US" altLang="en-US" dirty="0" smtClean="0"/>
              <a:t>High period fixed costs and startup fixed costs</a:t>
            </a:r>
          </a:p>
        </p:txBody>
      </p:sp>
      <p:pic>
        <p:nvPicPr>
          <p:cNvPr id="49154" name="Picture 2" descr="http://news.fashion.bg/img10/Polo-Ralph-Lauren-b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667000"/>
            <a:ext cx="2803525" cy="1887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Summary on Channel Partners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Century Schoolbook"/>
              <a:buAutoNum type="arabicPeriod"/>
            </a:pPr>
            <a:r>
              <a:rPr lang="en-US" altLang="en-US" smtClean="0"/>
              <a:t>Define the tasks we need the channel to do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mtClean="0"/>
              <a:t>Evaluate who will do each function best—</a:t>
            </a:r>
            <a:br>
              <a:rPr lang="en-US" altLang="en-US" smtClean="0"/>
            </a:br>
            <a:r>
              <a:rPr lang="en-US" altLang="en-US" smtClean="0"/>
              <a:t>them or us?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mtClean="0"/>
              <a:t>Fully cost the alternatives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4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Revenue Streams</a:t>
            </a:r>
            <a:endParaRPr lang="en-US" dirty="0"/>
          </a:p>
        </p:txBody>
      </p:sp>
      <p:sp>
        <p:nvSpPr>
          <p:cNvPr id="41987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More important than pricing—it’s </a:t>
            </a:r>
            <a:r>
              <a:rPr lang="en-US" altLang="en-US" i="1" smtClean="0"/>
              <a:t>how</a:t>
            </a:r>
            <a:r>
              <a:rPr lang="en-US" altLang="en-US" smtClean="0"/>
              <a:t> we get paid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mtClean="0"/>
              <a:t>Revenue Streams</a:t>
            </a:r>
          </a:p>
          <a:p>
            <a:pPr lvl="1" eaLnBrk="1" hangingPunct="1"/>
            <a:r>
              <a:rPr lang="en-US" altLang="en-US" smtClean="0"/>
              <a:t>Some Pricing Tactics</a:t>
            </a:r>
          </a:p>
          <a:p>
            <a:pPr eaLnBrk="1" hangingPunct="1"/>
            <a:r>
              <a:rPr lang="en-US" altLang="en-US" smtClean="0"/>
              <a:t>Limitations of “free” as a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mtClean="0"/>
              <a:t>Customer side of the Canvas</a:t>
            </a:r>
          </a:p>
          <a:p>
            <a:pPr eaLnBrk="1" hangingPunct="1"/>
            <a:r>
              <a:rPr lang="en-US" altLang="en-US" smtClean="0"/>
              <a:t>Customer relationships</a:t>
            </a:r>
          </a:p>
          <a:p>
            <a:pPr lvl="1" eaLnBrk="1" hangingPunct="1"/>
            <a:r>
              <a:rPr lang="en-US" altLang="en-US" smtClean="0"/>
              <a:t>Acquisition</a:t>
            </a:r>
          </a:p>
          <a:p>
            <a:pPr lvl="1" eaLnBrk="1" hangingPunct="1"/>
            <a:r>
              <a:rPr lang="en-US" altLang="en-US" smtClean="0"/>
              <a:t>Types of customer relations</a:t>
            </a:r>
          </a:p>
          <a:p>
            <a:pPr eaLnBrk="1" hangingPunct="1"/>
            <a:r>
              <a:rPr lang="en-US" altLang="en-US" smtClean="0"/>
              <a:t>Revenue streams</a:t>
            </a:r>
          </a:p>
          <a:p>
            <a:pPr lvl="1" eaLnBrk="1" hangingPunct="1"/>
            <a:r>
              <a:rPr lang="en-US" altLang="en-US" smtClean="0"/>
              <a:t>Where the money comes into the firm</a:t>
            </a:r>
          </a:p>
          <a:p>
            <a:pPr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1828800"/>
            <a:ext cx="1828800" cy="3581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Key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Partners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Business Model Canvas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0" y="2057400"/>
            <a:ext cx="1828800" cy="312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The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Value Proposition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200" y="20574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Key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Activities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36576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Key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Resources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1828800"/>
            <a:ext cx="1828800" cy="3581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Customer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Segments &amp;</a:t>
            </a:r>
          </a:p>
          <a:p>
            <a:pPr algn="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Attractive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Targets</a:t>
            </a:r>
          </a:p>
          <a:p>
            <a:pPr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20574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Customer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100" dirty="0">
                <a:solidFill>
                  <a:schemeClr val="tx1"/>
                </a:solidFill>
              </a:rPr>
              <a:t>Relationships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38800" y="36576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Channel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Relationships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5181600"/>
            <a:ext cx="38100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Cost Structure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5181600"/>
            <a:ext cx="3810000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Revenue Streams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Revenue Models</a:t>
            </a:r>
            <a:endParaRPr lang="en-US" dirty="0"/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dirty="0" smtClean="0"/>
              <a:t>Begin with the Value Proposition</a:t>
            </a:r>
          </a:p>
          <a:p>
            <a:pPr lvl="1"/>
            <a:r>
              <a:rPr lang="en-US" altLang="en-US" u="sng" dirty="0" smtClean="0"/>
              <a:t>What</a:t>
            </a:r>
            <a:r>
              <a:rPr lang="en-US" altLang="en-US" dirty="0" smtClean="0"/>
              <a:t> will customers pay for?</a:t>
            </a:r>
          </a:p>
          <a:p>
            <a:r>
              <a:rPr lang="en-US" altLang="en-US" dirty="0" smtClean="0"/>
              <a:t>Then, </a:t>
            </a:r>
            <a:r>
              <a:rPr lang="en-US" altLang="en-US" u="sng" dirty="0" smtClean="0"/>
              <a:t>how</a:t>
            </a:r>
            <a:r>
              <a:rPr lang="en-US" altLang="en-US" dirty="0" smtClean="0"/>
              <a:t> will they pay</a:t>
            </a:r>
          </a:p>
          <a:p>
            <a:r>
              <a:rPr lang="en-US" altLang="en-US" dirty="0" smtClean="0"/>
              <a:t>In general:</a:t>
            </a:r>
          </a:p>
          <a:p>
            <a:pPr lvl="1"/>
            <a:r>
              <a:rPr lang="en-US" altLang="en-US" dirty="0" smtClean="0"/>
              <a:t>Transaction</a:t>
            </a:r>
          </a:p>
          <a:p>
            <a:pPr lvl="1"/>
            <a:r>
              <a:rPr lang="en-US" altLang="en-US" dirty="0" smtClean="0"/>
              <a:t>Subscription</a:t>
            </a:r>
          </a:p>
          <a:p>
            <a:pPr lvl="1"/>
            <a:r>
              <a:rPr lang="en-US" altLang="en-US" dirty="0" smtClean="0"/>
              <a:t>Third party (especially advertising)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Transactions</a:t>
            </a:r>
            <a:endParaRPr lang="en-US" dirty="0"/>
          </a:p>
        </p:txBody>
      </p:sp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Asset sale</a:t>
            </a:r>
          </a:p>
          <a:p>
            <a:pPr lvl="1"/>
            <a:r>
              <a:rPr lang="en-US" altLang="en-US" smtClean="0"/>
              <a:t>Example, you buy a laptop</a:t>
            </a:r>
          </a:p>
          <a:p>
            <a:r>
              <a:rPr lang="en-US" altLang="en-US" smtClean="0"/>
              <a:t>Usage fee</a:t>
            </a:r>
          </a:p>
          <a:p>
            <a:pPr lvl="1"/>
            <a:r>
              <a:rPr lang="en-US" altLang="en-US" smtClean="0"/>
              <a:t>Minutes used on cell phone</a:t>
            </a:r>
          </a:p>
          <a:p>
            <a:r>
              <a:rPr lang="en-US" altLang="en-US" smtClean="0"/>
              <a:t>Renting and leasing</a:t>
            </a:r>
          </a:p>
          <a:p>
            <a:pPr lvl="1"/>
            <a:r>
              <a:rPr lang="en-US" altLang="en-US" smtClean="0"/>
              <a:t>Zipcar</a:t>
            </a:r>
          </a:p>
        </p:txBody>
      </p:sp>
      <p:pic>
        <p:nvPicPr>
          <p:cNvPr id="49156" name="Picture 2" descr="http://designmind.frogdesign.com/files/blog/brian/zipcar_mini_2-bl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90800"/>
            <a:ext cx="3317875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Subscription Models</a:t>
            </a:r>
            <a:endParaRPr lang="en-US" dirty="0"/>
          </a:p>
        </p:txBody>
      </p:sp>
      <p:sp>
        <p:nvSpPr>
          <p:cNvPr id="512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Monthly fees independent of usage</a:t>
            </a:r>
          </a:p>
          <a:p>
            <a:pPr lvl="1"/>
            <a:r>
              <a:rPr lang="en-US" altLang="en-US" smtClean="0"/>
              <a:t>E.g. Netflix, Carbonite</a:t>
            </a:r>
          </a:p>
          <a:p>
            <a:pPr lvl="1"/>
            <a:r>
              <a:rPr lang="en-US" altLang="en-US" smtClean="0"/>
              <a:t>Gym membership</a:t>
            </a:r>
          </a:p>
        </p:txBody>
      </p:sp>
      <p:pic>
        <p:nvPicPr>
          <p:cNvPr id="51204" name="Picture 4" descr="http://www.firehow.com/images/stories/users/683/health_club_and_gy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800"/>
            <a:ext cx="441007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Callout 2"/>
          <p:cNvSpPr/>
          <p:nvPr/>
        </p:nvSpPr>
        <p:spPr>
          <a:xfrm>
            <a:off x="5867400" y="990600"/>
            <a:ext cx="2895600" cy="1371600"/>
          </a:xfrm>
          <a:prstGeom prst="wedgeEllipseCallout">
            <a:avLst>
              <a:gd name="adj1" fmla="val -135119"/>
              <a:gd name="adj2" fmla="val 732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The paradoxical</a:t>
            </a:r>
            <a:br>
              <a:rPr lang="en-US" dirty="0"/>
            </a:br>
            <a:r>
              <a:rPr lang="en-US" dirty="0"/>
              <a:t>problem of</a:t>
            </a:r>
            <a:br>
              <a:rPr lang="en-US" dirty="0"/>
            </a:br>
            <a:r>
              <a:rPr lang="en-US" dirty="0"/>
              <a:t>the Subscription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Licensing and Brokerage</a:t>
            </a:r>
            <a:endParaRPr lang="en-US" dirty="0"/>
          </a:p>
        </p:txBody>
      </p:sp>
      <p:sp>
        <p:nvSpPr>
          <p:cNvPr id="532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You are allowed to use, but the developer still owns the control of the Intellectual Property (IP)</a:t>
            </a:r>
          </a:p>
          <a:p>
            <a:pPr lvl="1"/>
            <a:r>
              <a:rPr lang="en-US" altLang="en-US" smtClean="0"/>
              <a:t>Songs on internet radio</a:t>
            </a:r>
          </a:p>
          <a:p>
            <a:pPr lvl="1"/>
            <a:r>
              <a:rPr lang="en-US" altLang="en-US" smtClean="0"/>
              <a:t>Much B2B (business to business) software</a:t>
            </a:r>
          </a:p>
          <a:p>
            <a:pPr lvl="1"/>
            <a:r>
              <a:rPr lang="en-US" altLang="en-US" smtClean="0"/>
              <a:t>Use of a patent</a:t>
            </a:r>
          </a:p>
          <a:p>
            <a:pPr lvl="2"/>
            <a:r>
              <a:rPr lang="en-US" altLang="en-US" smtClean="0"/>
              <a:t>E.g. Rim (Blackberry) </a:t>
            </a:r>
            <a:r>
              <a:rPr lang="en-US" altLang="en-US" u="sng" smtClean="0"/>
              <a:t>could have</a:t>
            </a:r>
            <a:r>
              <a:rPr lang="en-US" altLang="en-US" smtClean="0"/>
              <a:t> just licensed out it’s e-mail push software, rather than making phones itself</a:t>
            </a:r>
            <a:br>
              <a:rPr lang="en-US" altLang="en-US" smtClean="0"/>
            </a:br>
            <a:endParaRPr lang="en-US" altLang="en-US" smtClean="0"/>
          </a:p>
          <a:p>
            <a:r>
              <a:rPr lang="en-US" altLang="en-US" smtClean="0"/>
              <a:t>Brokerage (so called “agency model”)</a:t>
            </a:r>
          </a:p>
          <a:p>
            <a:pPr lvl="1"/>
            <a:r>
              <a:rPr lang="en-US" altLang="en-US" smtClean="0"/>
              <a:t>Take a percent of a transaction</a:t>
            </a:r>
          </a:p>
          <a:p>
            <a:pPr lvl="2"/>
            <a:r>
              <a:rPr lang="en-US" altLang="en-US" smtClean="0"/>
              <a:t>Online stock brokers</a:t>
            </a:r>
          </a:p>
          <a:p>
            <a:pPr lvl="2"/>
            <a:r>
              <a:rPr lang="en-US" altLang="en-US" smtClean="0"/>
              <a:t>iPad sales of books</a:t>
            </a:r>
          </a:p>
          <a:p>
            <a:pPr lvl="2"/>
            <a:r>
              <a:rPr lang="en-US" altLang="en-US" smtClean="0"/>
              <a:t>Real estate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Third Party Payers </a:t>
            </a:r>
            <a:br>
              <a:rPr lang="en-US" dirty="0" smtClean="0"/>
            </a:br>
            <a:r>
              <a:rPr lang="en-US" dirty="0" smtClean="0"/>
              <a:t>(Primarily Advertising)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Advertisers pay for “eyeballs” </a:t>
            </a:r>
          </a:p>
          <a:p>
            <a:pPr lvl="2">
              <a:defRPr/>
            </a:pPr>
            <a:r>
              <a:rPr lang="en-US" dirty="0" smtClean="0"/>
              <a:t>($29 billion/year at Google)</a:t>
            </a:r>
          </a:p>
          <a:p>
            <a:pPr lvl="1">
              <a:defRPr/>
            </a:pPr>
            <a:r>
              <a:rPr lang="en-US" dirty="0" smtClean="0"/>
              <a:t>Not much for each presentation (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pay per impression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More for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pay per click</a:t>
            </a:r>
          </a:p>
          <a:p>
            <a:pPr lvl="1">
              <a:defRPr/>
            </a:pPr>
            <a:r>
              <a:rPr lang="en-US" dirty="0" smtClean="0"/>
              <a:t>Also: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pay per sale </a:t>
            </a:r>
            <a:r>
              <a:rPr lang="en-US" dirty="0" smtClean="0"/>
              <a:t>(= agency model)</a:t>
            </a:r>
          </a:p>
          <a:p>
            <a:pPr>
              <a:defRPr/>
            </a:pPr>
            <a:r>
              <a:rPr lang="en-US" dirty="0" smtClean="0"/>
              <a:t>Other third party models</a:t>
            </a:r>
          </a:p>
          <a:p>
            <a:pPr lvl="1">
              <a:defRPr/>
            </a:pPr>
            <a:r>
              <a:rPr lang="en-US" dirty="0" smtClean="0"/>
              <a:t>Government run amenities (e.g. sports fields, libraries)</a:t>
            </a:r>
          </a:p>
          <a:p>
            <a:pPr lvl="1">
              <a:defRPr/>
            </a:pPr>
            <a:r>
              <a:rPr lang="en-US" dirty="0" smtClean="0"/>
              <a:t>Things employers will provide for employees</a:t>
            </a:r>
          </a:p>
          <a:p>
            <a:pPr lvl="2">
              <a:defRPr/>
            </a:pPr>
            <a:r>
              <a:rPr lang="en-US" dirty="0" smtClean="0"/>
              <a:t>Google: Shuttle buses, snacks,</a:t>
            </a:r>
            <a:br>
              <a:rPr lang="en-US" dirty="0" smtClean="0"/>
            </a:br>
            <a:r>
              <a:rPr lang="en-US" dirty="0" smtClean="0"/>
              <a:t>haircut on-site </a:t>
            </a:r>
            <a:endParaRPr lang="en-US" dirty="0"/>
          </a:p>
        </p:txBody>
      </p:sp>
      <p:pic>
        <p:nvPicPr>
          <p:cNvPr id="55300" name="Picture 2" descr="Getting a haircut at Goo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876800"/>
            <a:ext cx="2767013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3505200" y="5257800"/>
            <a:ext cx="1066800" cy="838200"/>
          </a:xfrm>
          <a:prstGeom prst="cloudCallout">
            <a:avLst>
              <a:gd name="adj1" fmla="val 92354"/>
              <a:gd name="adj2" fmla="val 35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Note: mobile salon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Some Pricing Tactics</a:t>
            </a:r>
            <a:endParaRPr lang="en-US" dirty="0"/>
          </a:p>
        </p:txBody>
      </p:sp>
      <p:sp>
        <p:nvSpPr>
          <p:cNvPr id="573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dirty="0" smtClean="0"/>
              <a:t>Discounts for buying now</a:t>
            </a:r>
          </a:p>
          <a:p>
            <a:r>
              <a:rPr lang="en-US" altLang="en-US" dirty="0" smtClean="0"/>
              <a:t>Sales promotion to attract new customers</a:t>
            </a:r>
          </a:p>
          <a:p>
            <a:pPr lvl="1"/>
            <a:r>
              <a:rPr lang="en-US" altLang="en-US" dirty="0" smtClean="0"/>
              <a:t>Coupons</a:t>
            </a:r>
          </a:p>
          <a:p>
            <a:pPr lvl="1"/>
            <a:r>
              <a:rPr lang="en-US" altLang="en-US" dirty="0" smtClean="0"/>
              <a:t>Time-limited offers (if you buy before 1 August)</a:t>
            </a:r>
          </a:p>
          <a:p>
            <a:r>
              <a:rPr lang="en-US" altLang="en-US" dirty="0" smtClean="0"/>
              <a:t>Auctions (especially for surplus inventory)</a:t>
            </a:r>
          </a:p>
          <a:p>
            <a:r>
              <a:rPr lang="en-US" altLang="en-US" dirty="0" smtClean="0"/>
              <a:t>Two-part </a:t>
            </a:r>
            <a:r>
              <a:rPr lang="en-US" altLang="en-US" dirty="0" smtClean="0"/>
              <a:t>pricing</a:t>
            </a:r>
          </a:p>
          <a:p>
            <a:pPr lvl="1"/>
            <a:r>
              <a:rPr lang="en-US" altLang="en-US" dirty="0" smtClean="0"/>
              <a:t>Concert ticket + “convenience fee”</a:t>
            </a:r>
          </a:p>
          <a:p>
            <a:r>
              <a:rPr lang="en-US" altLang="en-US" dirty="0" smtClean="0"/>
              <a:t>Yield management</a:t>
            </a:r>
          </a:p>
          <a:p>
            <a:pPr lvl="1"/>
            <a:r>
              <a:rPr lang="en-US" altLang="en-US" dirty="0" smtClean="0"/>
              <a:t>Variable price, day by day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562600" y="152400"/>
            <a:ext cx="3200400" cy="1600200"/>
          </a:xfrm>
          <a:prstGeom prst="cloudCallout">
            <a:avLst>
              <a:gd name="adj1" fmla="val -46576"/>
              <a:gd name="adj2" fmla="val 585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Tactics are “day-to-day” to implement the </a:t>
            </a:r>
            <a:r>
              <a:rPr lang="en-US" b="1" dirty="0" smtClean="0"/>
              <a:t>strategy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When the price is “Free”</a:t>
            </a:r>
            <a:endParaRPr lang="en-US" dirty="0"/>
          </a:p>
        </p:txBody>
      </p:sp>
      <p:sp>
        <p:nvSpPr>
          <p:cNvPr id="59395" name="Subtitle 4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“Free” is very attractive,</a:t>
            </a:r>
            <a:br>
              <a:rPr lang="en-US" dirty="0" smtClean="0"/>
            </a:br>
            <a:r>
              <a:rPr lang="en-US" dirty="0" smtClean="0"/>
              <a:t>But Revenue has to come from somewhere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Remember Snapchat?</a:t>
            </a:r>
          </a:p>
          <a:p>
            <a:pPr lvl="1"/>
            <a:r>
              <a:rPr lang="en-US" dirty="0" smtClean="0"/>
              <a:t>Procter &amp; </a:t>
            </a:r>
            <a:r>
              <a:rPr lang="en-US" dirty="0" err="1" smtClean="0"/>
              <a:t>Gambel</a:t>
            </a:r>
            <a:r>
              <a:rPr lang="en-US" dirty="0" smtClean="0"/>
              <a:t> and Ford are the real customers</a:t>
            </a:r>
          </a:p>
          <a:p>
            <a:pPr lvl="1"/>
            <a:r>
              <a:rPr lang="en-US" dirty="0" smtClean="0"/>
              <a:t>Facebook and Google understood this</a:t>
            </a:r>
          </a:p>
          <a:p>
            <a:pPr lvl="1"/>
            <a:r>
              <a:rPr lang="en-US" dirty="0" err="1" smtClean="0"/>
              <a:t>Xiami</a:t>
            </a:r>
            <a:r>
              <a:rPr lang="en-US" dirty="0" smtClean="0"/>
              <a:t> is betting on services income</a:t>
            </a:r>
          </a:p>
          <a:p>
            <a:r>
              <a:rPr lang="en-US" dirty="0" smtClean="0"/>
              <a:t>Expectations that users get everything for free on the Internet</a:t>
            </a:r>
          </a:p>
          <a:p>
            <a:pPr lvl="1"/>
            <a:r>
              <a:rPr lang="en-US" dirty="0" smtClean="0"/>
              <a:t>Resistance to monthly subscriptions</a:t>
            </a:r>
          </a:p>
          <a:p>
            <a:pPr lvl="1"/>
            <a:r>
              <a:rPr lang="en-US" dirty="0" smtClean="0"/>
              <a:t>Fee-based services behind firewalls have not caught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 descr="http://www.logostage.com/logos/youtub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539" y="3600450"/>
            <a:ext cx="2516188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“Free” as a price Amounts to </a:t>
            </a:r>
            <a:br>
              <a:rPr lang="en-US" dirty="0" smtClean="0"/>
            </a:br>
            <a:r>
              <a:rPr lang="en-US" dirty="0" smtClean="0"/>
              <a:t>one of two models:</a:t>
            </a:r>
          </a:p>
        </p:txBody>
      </p:sp>
      <p:sp>
        <p:nvSpPr>
          <p:cNvPr id="65540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1. “Freemium”</a:t>
            </a:r>
          </a:p>
          <a:p>
            <a:r>
              <a:rPr lang="en-US" altLang="en-US" dirty="0" smtClean="0"/>
              <a:t>Economy model is free, draws people to site</a:t>
            </a:r>
          </a:p>
          <a:p>
            <a:r>
              <a:rPr lang="en-US" altLang="en-US" dirty="0" smtClean="0"/>
              <a:t>Those who want the “classic” version will pay</a:t>
            </a:r>
          </a:p>
          <a:p>
            <a:pPr lvl="1"/>
            <a:r>
              <a:rPr lang="en-US" altLang="en-US" dirty="0" smtClean="0"/>
              <a:t>Example: </a:t>
            </a:r>
            <a:r>
              <a:rPr lang="en-US" altLang="en-US" dirty="0" err="1" smtClean="0"/>
              <a:t>SurveyMonkey</a:t>
            </a:r>
            <a:r>
              <a:rPr lang="en-US" altLang="en-US" dirty="0" smtClean="0"/>
              <a:t> (limit 100 respondents)</a:t>
            </a:r>
          </a:p>
          <a:p>
            <a:pPr lvl="1"/>
            <a:r>
              <a:rPr lang="en-US" altLang="en-US" dirty="0" smtClean="0"/>
              <a:t>The free service is a kind of promotion</a:t>
            </a:r>
          </a:p>
          <a:p>
            <a:endParaRPr lang="en-US" altLang="en-US" dirty="0" smtClean="0"/>
          </a:p>
        </p:txBody>
      </p:sp>
      <p:sp>
        <p:nvSpPr>
          <p:cNvPr id="65541" name="Content Placeholder 7"/>
          <p:cNvSpPr>
            <a:spLocks noGrp="1"/>
          </p:cNvSpPr>
          <p:nvPr>
            <p:ph sz="half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2. Advertising supported</a:t>
            </a:r>
          </a:p>
          <a:p>
            <a:r>
              <a:rPr lang="en-US" altLang="en-US" dirty="0" smtClean="0"/>
              <a:t>YouTube is a good example</a:t>
            </a:r>
          </a:p>
          <a:p>
            <a:pPr lvl="1"/>
            <a:r>
              <a:rPr lang="en-US" altLang="en-US" dirty="0" smtClean="0"/>
              <a:t>Getting eyeballs to the site—then selling them</a:t>
            </a:r>
          </a:p>
        </p:txBody>
      </p:sp>
      <p:pic>
        <p:nvPicPr>
          <p:cNvPr id="65542" name="Picture 2" descr="http://internetmarketingtoolsguide.com/images/SurveyMonke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75" y="5428048"/>
            <a:ext cx="27527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Customer Relations</a:t>
            </a:r>
            <a:endParaRPr lang="en-US" dirty="0"/>
          </a:p>
        </p:txBody>
      </p:sp>
      <p:sp>
        <p:nvSpPr>
          <p:cNvPr id="13315" name="Subtitle 4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Callout 2"/>
          <p:cNvSpPr/>
          <p:nvPr/>
        </p:nvSpPr>
        <p:spPr>
          <a:xfrm>
            <a:off x="5867400" y="762000"/>
            <a:ext cx="1905000" cy="655638"/>
          </a:xfrm>
          <a:prstGeom prst="wedgeEllipseCallout">
            <a:avLst>
              <a:gd name="adj1" fmla="val -244376"/>
              <a:gd name="adj2" fmla="val 201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65%</a:t>
            </a:r>
            <a:br>
              <a:rPr lang="en-US" sz="1100" dirty="0" smtClean="0"/>
            </a:br>
            <a:r>
              <a:rPr lang="en-US" sz="1100" dirty="0" smtClean="0"/>
              <a:t>of digital spending</a:t>
            </a:r>
            <a:endParaRPr lang="en-US" sz="11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of “Ad Supported”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“whales” suck all the plankton out of the ocean</a:t>
            </a:r>
          </a:p>
          <a:p>
            <a:pPr lvl="1"/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Facebook</a:t>
            </a:r>
          </a:p>
          <a:p>
            <a:pPr marL="366713" lvl="1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[Same applies to Baidu &amp; QQ in PRC]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Twitter is a good example of this not-working out</a:t>
            </a:r>
          </a:p>
          <a:p>
            <a:pPr lvl="1"/>
            <a:r>
              <a:rPr lang="en-US" dirty="0" smtClean="0"/>
              <a:t>$80 million/quarter losses continue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438400"/>
            <a:ext cx="3056467" cy="171926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33800"/>
            <a:ext cx="2095500" cy="115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Summary on Revenue Streams</a:t>
            </a:r>
            <a:endParaRPr lang="en-US" dirty="0"/>
          </a:p>
        </p:txBody>
      </p:sp>
      <p:sp>
        <p:nvSpPr>
          <p:cNvPr id="6758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If you can’t plan a revenue stream to cover costs you shouldn’t launch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Many Internet businesses </a:t>
            </a:r>
            <a:r>
              <a:rPr lang="en-US" altLang="en-US" i="1" dirty="0" smtClean="0"/>
              <a:t>over-estimate</a:t>
            </a:r>
            <a:r>
              <a:rPr lang="en-US" altLang="en-US" dirty="0" smtClean="0"/>
              <a:t> their ability to be advertising-supported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A “free” offer is highly attractive to customers, </a:t>
            </a:r>
            <a:br>
              <a:rPr lang="en-US" altLang="en-US" dirty="0" smtClean="0"/>
            </a:br>
            <a:r>
              <a:rPr lang="en-US" altLang="en-US" dirty="0" smtClean="0"/>
              <a:t>but . . .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dirty="0" smtClean="0"/>
              <a:t>There’s no such thing as </a:t>
            </a:r>
            <a:r>
              <a:rPr lang="en-US" altLang="en-US" dirty="0" smtClean="0"/>
              <a:t>free</a:t>
            </a:r>
            <a:br>
              <a:rPr lang="en-US" altLang="en-US" dirty="0" smtClean="0"/>
            </a:br>
            <a:r>
              <a:rPr lang="en-US" altLang="en-US" dirty="0" smtClean="0"/>
              <a:t>	</a:t>
            </a:r>
            <a:r>
              <a:rPr lang="en-US" altLang="en-US" sz="2000" i="1" dirty="0" smtClean="0"/>
              <a:t>Someone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has to pay—there must be a Revenue </a:t>
            </a:r>
            <a:r>
              <a:rPr lang="en-US" altLang="en-US" sz="2000" dirty="0" smtClean="0"/>
              <a:t>Stream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Alexa Skill Business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will people pay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49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540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1828800"/>
            <a:ext cx="1828800" cy="3581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Key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Partners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Business Model Canvas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0" y="2057400"/>
            <a:ext cx="1828800" cy="3124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The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Value Proposition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200" y="20574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Key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Activities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36576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Key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Resources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1828800"/>
            <a:ext cx="1828800" cy="3581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Customer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Segments &amp;</a:t>
            </a:r>
          </a:p>
          <a:p>
            <a:pPr algn="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Attractive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Targets</a:t>
            </a:r>
          </a:p>
          <a:p>
            <a:pPr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38800" y="2057400"/>
            <a:ext cx="10668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Customer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100" dirty="0">
                <a:solidFill>
                  <a:schemeClr val="tx1"/>
                </a:solidFill>
              </a:rPr>
              <a:t>Relationships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38800" y="3657600"/>
            <a:ext cx="10668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Channel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Relationships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5181600"/>
            <a:ext cx="38100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Cost Structure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5181600"/>
            <a:ext cx="3810000" cy="121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Revenue Streams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Customer Relations Activities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Century Schoolbook"/>
              <a:buAutoNum type="arabicPeriod"/>
              <a:defRPr/>
            </a:pPr>
            <a:r>
              <a:rPr lang="en-US" altLang="en-US" dirty="0" smtClean="0"/>
              <a:t>Customer acquisition</a:t>
            </a:r>
            <a:br>
              <a:rPr lang="en-US" altLang="en-US" dirty="0" smtClean="0"/>
            </a:br>
            <a:r>
              <a:rPr lang="en-US" altLang="en-US" dirty="0" smtClean="0"/>
              <a:t>(What is our process)?</a:t>
            </a:r>
          </a:p>
          <a:p>
            <a:pPr marL="457200" indent="-457200">
              <a:buFont typeface="Century Schoolbook"/>
              <a:buAutoNum type="arabicPeriod"/>
              <a:defRPr/>
            </a:pPr>
            <a: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Customer relationship management</a:t>
            </a:r>
          </a:p>
          <a:p>
            <a:pPr marL="823913" lvl="1" indent="-457200">
              <a:buFont typeface="Century Schoolbook"/>
              <a:buAutoNum type="alphaLcPeriod"/>
              <a:defRPr/>
            </a:pPr>
            <a: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Buy more often</a:t>
            </a:r>
          </a:p>
          <a:p>
            <a:pPr marL="823913" lvl="1" indent="-457200">
              <a:buFont typeface="Century Schoolbook"/>
              <a:buAutoNum type="alphaLcPeriod"/>
              <a:defRPr/>
            </a:pPr>
            <a: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Buy more when you buy</a:t>
            </a:r>
          </a:p>
          <a:p>
            <a:pPr marL="823913" lvl="1" indent="-457200">
              <a:buFont typeface="Century Schoolbook"/>
              <a:buAutoNum type="alphaLcPeriod"/>
              <a:defRPr/>
            </a:pPr>
            <a: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Buy higher margin goods (“upselling”)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Customer Acquisition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600200"/>
          <a:ext cx="6858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loud Callout 3"/>
          <p:cNvSpPr/>
          <p:nvPr/>
        </p:nvSpPr>
        <p:spPr>
          <a:xfrm>
            <a:off x="6553200" y="762000"/>
            <a:ext cx="2438400" cy="1981200"/>
          </a:xfrm>
          <a:prstGeom prst="cloudCallout">
            <a:avLst>
              <a:gd name="adj1" fmla="val -139078"/>
              <a:gd name="adj2" fmla="val 29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What’s a “non-prospect”?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The Prospecting Sequence</a:t>
            </a:r>
          </a:p>
        </p:txBody>
      </p:sp>
      <p:sp>
        <p:nvSpPr>
          <p:cNvPr id="21507" name="Line 4"/>
          <p:cNvSpPr>
            <a:spLocks noChangeShapeType="1"/>
          </p:cNvSpPr>
          <p:nvPr/>
        </p:nvSpPr>
        <p:spPr bwMode="auto">
          <a:xfrm>
            <a:off x="685800" y="2438400"/>
            <a:ext cx="7772400" cy="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Pentagon 3"/>
          <p:cNvSpPr/>
          <p:nvPr/>
        </p:nvSpPr>
        <p:spPr>
          <a:xfrm>
            <a:off x="228600" y="3505200"/>
            <a:ext cx="2057400" cy="1219200"/>
          </a:xfrm>
          <a:prstGeom prst="homePlate">
            <a:avLst/>
          </a:prstGeom>
          <a:solidFill>
            <a:srgbClr val="99CC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Suspect</a:t>
            </a:r>
          </a:p>
        </p:txBody>
      </p:sp>
      <p:sp>
        <p:nvSpPr>
          <p:cNvPr id="5" name="Chevron 4"/>
          <p:cNvSpPr/>
          <p:nvPr/>
        </p:nvSpPr>
        <p:spPr>
          <a:xfrm>
            <a:off x="1828800" y="3505200"/>
            <a:ext cx="2057400" cy="1219200"/>
          </a:xfrm>
          <a:prstGeom prst="chevron">
            <a:avLst/>
          </a:prstGeom>
          <a:solidFill>
            <a:srgbClr val="4FA7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Prospect</a:t>
            </a:r>
          </a:p>
        </p:txBody>
      </p:sp>
      <p:sp>
        <p:nvSpPr>
          <p:cNvPr id="6" name="Chevron 5"/>
          <p:cNvSpPr/>
          <p:nvPr/>
        </p:nvSpPr>
        <p:spPr>
          <a:xfrm>
            <a:off x="3505200" y="3505200"/>
            <a:ext cx="2057400" cy="1219200"/>
          </a:xfrm>
          <a:prstGeom prst="chevron">
            <a:avLst/>
          </a:prstGeom>
          <a:solidFill>
            <a:srgbClr val="0075EA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Qualified Prospect</a:t>
            </a:r>
          </a:p>
        </p:txBody>
      </p:sp>
      <p:sp>
        <p:nvSpPr>
          <p:cNvPr id="7" name="Chevron 6"/>
          <p:cNvSpPr/>
          <p:nvPr/>
        </p:nvSpPr>
        <p:spPr>
          <a:xfrm>
            <a:off x="5181600" y="3505200"/>
            <a:ext cx="2057400" cy="1219200"/>
          </a:xfrm>
          <a:prstGeom prst="chevron">
            <a:avLst/>
          </a:prstGeom>
          <a:solidFill>
            <a:srgbClr val="FFCC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8" name="Chevron 7"/>
          <p:cNvSpPr/>
          <p:nvPr/>
        </p:nvSpPr>
        <p:spPr>
          <a:xfrm>
            <a:off x="6781800" y="3505200"/>
            <a:ext cx="2057400" cy="1219200"/>
          </a:xfrm>
          <a:prstGeom prst="chevron">
            <a:avLst/>
          </a:prstGeom>
          <a:solidFill>
            <a:srgbClr val="FF717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Loyal</a:t>
            </a:r>
            <a:br>
              <a:rPr lang="en-US" sz="1100" dirty="0">
                <a:solidFill>
                  <a:schemeClr val="tx1"/>
                </a:solidFill>
              </a:rPr>
            </a:br>
            <a:r>
              <a:rPr lang="en-US" sz="11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1295400" y="5257800"/>
            <a:ext cx="2362200" cy="990600"/>
          </a:xfrm>
          <a:prstGeom prst="wedgeEllipseCallout">
            <a:avLst>
              <a:gd name="adj1" fmla="val -63366"/>
              <a:gd name="adj2" fmla="val -1084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E.g. “People who live in </a:t>
            </a:r>
            <a:r>
              <a:rPr lang="en-US" dirty="0" smtClean="0"/>
              <a:t>Cambridge”</a:t>
            </a: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>
            <a:off x="2057400" y="1981200"/>
            <a:ext cx="2362200" cy="990600"/>
          </a:xfrm>
          <a:prstGeom prst="wedgeEllipseCallout">
            <a:avLst>
              <a:gd name="adj1" fmla="val -61899"/>
              <a:gd name="adj2" fmla="val 1041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“I’m just visiting for the summer”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>
            <a:off x="4038600" y="5181600"/>
            <a:ext cx="2362200" cy="990600"/>
          </a:xfrm>
          <a:prstGeom prst="wedgeEllipseCallout">
            <a:avLst>
              <a:gd name="adj1" fmla="val -72234"/>
              <a:gd name="adj2" fmla="val -108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“Do you currently have a college savings plan?”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Customer Relations Activities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Century Schoolbook"/>
              <a:buAutoNum type="arabicPeriod"/>
              <a:defRPr/>
            </a:pPr>
            <a: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Customer acquisition</a:t>
            </a:r>
            <a:b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US" alt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(What is our process)?</a:t>
            </a:r>
          </a:p>
          <a:p>
            <a:pPr marL="457200" indent="-457200">
              <a:buFont typeface="Century Schoolbook"/>
              <a:buAutoNum type="arabicPeriod"/>
              <a:defRPr/>
            </a:pPr>
            <a:r>
              <a:rPr lang="en-US" altLang="en-US" dirty="0" smtClean="0"/>
              <a:t>Customer relationship management</a:t>
            </a:r>
          </a:p>
          <a:p>
            <a:pPr marL="823913" lvl="1" indent="-457200">
              <a:buFont typeface="Century Schoolbook"/>
              <a:buAutoNum type="alphaLcPeriod"/>
              <a:defRPr/>
            </a:pPr>
            <a:r>
              <a:rPr lang="en-US" altLang="en-US" dirty="0" smtClean="0"/>
              <a:t>Buy more often</a:t>
            </a:r>
          </a:p>
          <a:p>
            <a:pPr marL="823913" lvl="1" indent="-457200">
              <a:buFont typeface="Century Schoolbook"/>
              <a:buAutoNum type="alphaLcPeriod"/>
              <a:defRPr/>
            </a:pPr>
            <a:r>
              <a:rPr lang="en-US" altLang="en-US" dirty="0" smtClean="0"/>
              <a:t>Buy more when you buy</a:t>
            </a:r>
          </a:p>
          <a:p>
            <a:pPr marL="823913" lvl="1" indent="-457200">
              <a:buFont typeface="Century Schoolbook"/>
              <a:buAutoNum type="alphaLcPeriod"/>
              <a:defRPr/>
            </a:pPr>
            <a:r>
              <a:rPr lang="en-US" altLang="en-US" dirty="0" smtClean="0"/>
              <a:t>Buy higher margin goods (“upselling”)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Types of Customer Relationship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en-US" altLang="en-US" sz="1800" dirty="0" smtClean="0"/>
              <a:t>Level zero: Transaction based, we know </a:t>
            </a:r>
            <a:r>
              <a:rPr lang="en-US" altLang="en-US" sz="1800" i="1" dirty="0" smtClean="0"/>
              <a:t>nothing</a:t>
            </a:r>
            <a:r>
              <a:rPr lang="en-US" altLang="en-US" sz="1800" dirty="0" smtClean="0"/>
              <a:t> about the customer</a:t>
            </a:r>
          </a:p>
          <a:p>
            <a:pPr marL="823913" lvl="1" indent="-457200"/>
            <a:r>
              <a:rPr lang="en-US" altLang="en-US" sz="1800" dirty="0" smtClean="0"/>
              <a:t>E.g. Customer looks at our website</a:t>
            </a:r>
          </a:p>
          <a:p>
            <a:pPr marL="823913" lvl="1" indent="-457200"/>
            <a:r>
              <a:rPr lang="en-US" altLang="en-US" sz="1800" dirty="0" smtClean="0"/>
              <a:t>Customer purchases through a retailer </a:t>
            </a:r>
            <a:br>
              <a:rPr lang="en-US" altLang="en-US" sz="1800" dirty="0" smtClean="0"/>
            </a:br>
            <a:r>
              <a:rPr lang="en-US" altLang="en-US" sz="1800" dirty="0" smtClean="0"/>
              <a:t>(who purchases from our wholesaler)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en-US" sz="1800" dirty="0" smtClean="0"/>
              <a:t>Self-service</a:t>
            </a:r>
          </a:p>
          <a:p>
            <a:pPr marL="823913" lvl="1" indent="-457200"/>
            <a:r>
              <a:rPr lang="en-US" altLang="en-US" sz="1800" dirty="0" smtClean="0"/>
              <a:t>Supermarket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z="1800" dirty="0" smtClean="0"/>
              <a:t>Co-creation</a:t>
            </a:r>
          </a:p>
          <a:p>
            <a:pPr marL="823913" lvl="1" indent="-457200"/>
            <a:r>
              <a:rPr lang="en-US" altLang="en-US" sz="1800" b="1" dirty="0" smtClean="0"/>
              <a:t>Internet 2.0</a:t>
            </a:r>
            <a:r>
              <a:rPr lang="en-US" altLang="en-US" sz="1800" dirty="0" smtClean="0"/>
              <a:t> e.g. Amazon’s user-written reviews</a:t>
            </a:r>
            <a:endParaRPr lang="en-US" altLang="en-US" sz="1800" b="1" dirty="0" smtClean="0"/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z="1800" dirty="0" smtClean="0"/>
              <a:t>Personal assistance</a:t>
            </a:r>
          </a:p>
          <a:p>
            <a:pPr marL="823913" lvl="1" indent="-457200"/>
            <a:r>
              <a:rPr lang="en-US" altLang="en-US" sz="1800" dirty="0" smtClean="0"/>
              <a:t>Call center, florist shop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z="1800" dirty="0" smtClean="0"/>
              <a:t>Dedicated personal assistance </a:t>
            </a:r>
          </a:p>
          <a:p>
            <a:pPr marL="823913" lvl="1" indent="-457200"/>
            <a:r>
              <a:rPr lang="en-US" altLang="en-US" sz="1800" dirty="0" smtClean="0"/>
              <a:t>your name identified representative, bank manager</a:t>
            </a:r>
          </a:p>
          <a:p>
            <a:pPr marL="457200" indent="-457200">
              <a:buFont typeface="Century Schoolbook"/>
              <a:buAutoNum type="arabicPeriod"/>
            </a:pPr>
            <a:r>
              <a:rPr lang="en-US" altLang="en-US" sz="1800" dirty="0" smtClean="0"/>
              <a:t>Membership</a:t>
            </a:r>
          </a:p>
          <a:p>
            <a:pPr marL="823913" lvl="1" indent="-457200"/>
            <a:r>
              <a:rPr lang="en-US" altLang="en-US" sz="1800" dirty="0" smtClean="0"/>
              <a:t>Golf club</a:t>
            </a:r>
            <a:endParaRPr lang="en-US" altLang="en-US" dirty="0" smtClean="0"/>
          </a:p>
          <a:p>
            <a:pPr marL="823913" lvl="1" indent="-457200">
              <a:buFont typeface="Wingdings 2" panose="05020102010507070707" pitchFamily="18" charset="2"/>
              <a:buNone/>
            </a:pPr>
            <a:endParaRPr lang="en-US" altLang="en-US" dirty="0" smtClean="0"/>
          </a:p>
          <a:p>
            <a:pPr marL="457200" indent="-457200">
              <a:buFont typeface="Century Schoolbook"/>
              <a:buAutoNum type="arabicPeriod"/>
            </a:pPr>
            <a:endParaRPr lang="en-US" altLang="en-US" dirty="0" smtClean="0"/>
          </a:p>
        </p:txBody>
      </p:sp>
      <p:sp>
        <p:nvSpPr>
          <p:cNvPr id="4" name="Down Arrow 3"/>
          <p:cNvSpPr/>
          <p:nvPr/>
        </p:nvSpPr>
        <p:spPr>
          <a:xfrm>
            <a:off x="7315200" y="2895600"/>
            <a:ext cx="1066800" cy="32004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Increasing 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199</TotalTime>
  <Words>851</Words>
  <Application>Microsoft Office PowerPoint</Application>
  <PresentationFormat>On-screen Show (4:3)</PresentationFormat>
  <Paragraphs>257</Paragraphs>
  <Slides>33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Century Schoolbook</vt:lpstr>
      <vt:lpstr>Wingdings</vt:lpstr>
      <vt:lpstr>Wingdings 2</vt:lpstr>
      <vt:lpstr>Oriel</vt:lpstr>
      <vt:lpstr> Cambridge Summer Institute </vt:lpstr>
      <vt:lpstr>Lecture Outline</vt:lpstr>
      <vt:lpstr>Customer Relations</vt:lpstr>
      <vt:lpstr>The Business Model Canvas</vt:lpstr>
      <vt:lpstr>Customer Relations Activities</vt:lpstr>
      <vt:lpstr>Customer Acquisition</vt:lpstr>
      <vt:lpstr>The Prospecting Sequence</vt:lpstr>
      <vt:lpstr>Customer Relations Activities</vt:lpstr>
      <vt:lpstr>Types of Customer Relationship</vt:lpstr>
      <vt:lpstr>Summary on Customer Relationships</vt:lpstr>
      <vt:lpstr>Exercise: Citi Bus</vt:lpstr>
      <vt:lpstr>Channel Relations</vt:lpstr>
      <vt:lpstr>The Business Model Canvas</vt:lpstr>
      <vt:lpstr>Why we need channel members</vt:lpstr>
      <vt:lpstr>Types of channels</vt:lpstr>
      <vt:lpstr>How to choose the type of channel</vt:lpstr>
      <vt:lpstr>Summary on Channel Partners</vt:lpstr>
      <vt:lpstr>Revenue Streams</vt:lpstr>
      <vt:lpstr>Lecture Outline</vt:lpstr>
      <vt:lpstr>The Business Model Canvas</vt:lpstr>
      <vt:lpstr>Revenue Models</vt:lpstr>
      <vt:lpstr>Transactions</vt:lpstr>
      <vt:lpstr>Subscription Models</vt:lpstr>
      <vt:lpstr>Licensing and Brokerage</vt:lpstr>
      <vt:lpstr>Third Party Payers  (Primarily Advertising)</vt:lpstr>
      <vt:lpstr>Some Pricing Tactics</vt:lpstr>
      <vt:lpstr>When the price is “Free”</vt:lpstr>
      <vt:lpstr>“Free” is very attractive, But Revenue has to come from somewhere</vt:lpstr>
      <vt:lpstr>“Free” as a price Amounts to  one of two models:</vt:lpstr>
      <vt:lpstr>Risks of “Ad Supported”</vt:lpstr>
      <vt:lpstr>Summary on Revenue Streams</vt:lpstr>
      <vt:lpstr>Alexa Skill Business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David Robinson</dc:creator>
  <cp:lastModifiedBy>David Robinson</cp:lastModifiedBy>
  <cp:revision>46</cp:revision>
  <dcterms:created xsi:type="dcterms:W3CDTF">2009-06-16T20:13:47Z</dcterms:created>
  <dcterms:modified xsi:type="dcterms:W3CDTF">2018-05-26T21:16:57Z</dcterms:modified>
</cp:coreProperties>
</file>